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3" r:id="rId5"/>
  </p:sldMasterIdLst>
  <p:notesMasterIdLst>
    <p:notesMasterId r:id="rId26"/>
  </p:notesMasterIdLst>
  <p:sldIdLst>
    <p:sldId id="296" r:id="rId6"/>
    <p:sldId id="257" r:id="rId7"/>
    <p:sldId id="260" r:id="rId8"/>
    <p:sldId id="258" r:id="rId9"/>
    <p:sldId id="263" r:id="rId10"/>
    <p:sldId id="268" r:id="rId11"/>
    <p:sldId id="293" r:id="rId12"/>
    <p:sldId id="270" r:id="rId13"/>
    <p:sldId id="272" r:id="rId14"/>
    <p:sldId id="274" r:id="rId15"/>
    <p:sldId id="281" r:id="rId16"/>
    <p:sldId id="265" r:id="rId17"/>
    <p:sldId id="279" r:id="rId18"/>
    <p:sldId id="266" r:id="rId19"/>
    <p:sldId id="284" r:id="rId20"/>
    <p:sldId id="288" r:id="rId21"/>
    <p:sldId id="290" r:id="rId22"/>
    <p:sldId id="289" r:id="rId23"/>
    <p:sldId id="292" r:id="rId24"/>
    <p:sldId id="295" r:id="rId2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19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66"/>
    <a:srgbClr val="613265"/>
    <a:srgbClr val="B883B9"/>
    <a:srgbClr val="B56BB5"/>
    <a:srgbClr val="663266"/>
    <a:srgbClr val="CD9BCD"/>
    <a:srgbClr val="2660D4"/>
    <a:srgbClr val="3C2B69"/>
    <a:srgbClr val="2863D9"/>
    <a:srgbClr val="C0D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00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224" y="168"/>
      </p:cViewPr>
      <p:guideLst>
        <p:guide orient="horz" pos="1026"/>
        <p:guide pos="19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08F60-D403-43F3-8ECA-C2070C5A3E60}" type="datetimeFigureOut">
              <a:rPr lang="nl-NL" smtClean="0"/>
              <a:pPr/>
              <a:t>27-06-19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E0C4B-5EAA-4D52-8433-D362AB8FD9A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792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5182D4-861C-458C-B3FC-C9A1340A098C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307253-027D-413D-989F-0C130049ED0F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718978"/>
      </p:ext>
    </p:extLst>
  </p:cSld>
  <p:clrMapOvr>
    <a:masterClrMapping/>
  </p:clrMapOvr>
  <p:transition advClick="0" advTm="0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D7C6C15-CF68-41EB-AF3F-BF41B882780A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11AC93-14C7-4315-9614-6404528A70E2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5288721"/>
      </p:ext>
    </p:extLst>
  </p:cSld>
  <p:clrMapOvr>
    <a:masterClrMapping/>
  </p:clrMapOvr>
  <p:transition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6291892-9D61-47AF-B2A5-2EE8955117BD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00572D-ADEB-4D81-AD85-35F139F6FB65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867069"/>
      </p:ext>
    </p:extLst>
  </p:cSld>
  <p:clrMapOvr>
    <a:masterClrMapping/>
  </p:clrMapOvr>
  <p:transition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ppt-algsheet_ENG-variant-witte-schaduw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2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429000"/>
            <a:ext cx="8153400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1968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pt-sheet2-ENG_algemeen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208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35696" y="6381328"/>
            <a:ext cx="6336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ntys Frutiger"/>
              </a:defRPr>
            </a:lvl1pPr>
          </a:lstStyle>
          <a:p>
            <a:pPr algn="r"/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ntys Frutiger"/>
              </a:defRPr>
            </a:lvl1pPr>
          </a:lstStyle>
          <a:p>
            <a:fld id="{513CBD93-3318-4B48-B3BC-79E8361AB13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533400" y="2060848"/>
            <a:ext cx="815340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771800" y="332656"/>
            <a:ext cx="5921152" cy="68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87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3400" y="1268760"/>
            <a:ext cx="8153400" cy="4896544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35696" y="6381328"/>
            <a:ext cx="6336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ntys Frutiger"/>
              </a:defRPr>
            </a:lvl1pPr>
          </a:lstStyle>
          <a:p>
            <a:pPr algn="r"/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ntys Frutiger"/>
              </a:defRPr>
            </a:lvl1pPr>
          </a:lstStyle>
          <a:p>
            <a:fld id="{513CBD93-3318-4B48-B3BC-79E8361AB13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67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3CBD93-3318-4B48-B3BC-79E8361AB13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Afbeelding 4" descr="ppt-DGsheet3-ENG_studievoor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6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1E70209-7615-4944-9FAD-7D6FB867B73A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3EE2C45-8825-40AB-890B-5AF86BADB7A5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2261612"/>
      </p:ext>
    </p:extLst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216A8B8-BEFF-4A64-8587-9BDE4A5F5204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2E3FB1-AFB7-466D-B7DF-673E62055EC6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7182439"/>
      </p:ext>
    </p:extLst>
  </p:cSld>
  <p:clrMapOvr>
    <a:masterClrMapping/>
  </p:clrMapOvr>
  <p:transition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99F065-9CF0-4D9A-9F9F-909E731A4633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F7F398-A1D9-4D29-85E5-E308A4A952CA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6595787"/>
      </p:ext>
    </p:extLst>
  </p:cSld>
  <p:clrMapOvr>
    <a:masterClrMapping/>
  </p:clrMapOvr>
  <p:transition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7B2BF03-75BE-4B6D-843F-AEDF12B22DEC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921655-01F7-4415-B24C-8517B0955B3B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364115"/>
      </p:ext>
    </p:extLst>
  </p:cSld>
  <p:clrMapOvr>
    <a:masterClrMapping/>
  </p:clrMapOvr>
  <p:transition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A26DEEE-C4DF-4D44-A916-7462F53F3C44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4BCC4C-8615-4218-B3D1-C1F05D79A247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7720433"/>
      </p:ext>
    </p:extLst>
  </p:cSld>
  <p:clrMapOvr>
    <a:masterClrMapping/>
  </p:clrMapOvr>
  <p:transition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27C161-961E-4159-9650-4D201017C3C2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1624D7-B1AD-4A61-882D-E6A3AB1223A7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751973"/>
      </p:ext>
    </p:extLst>
  </p:cSld>
  <p:clrMapOvr>
    <a:masterClrMapping/>
  </p:clrMapOvr>
  <p:transition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CE9CBF6-976F-449F-9AC3-F6154A3A15BC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CBFBF3-3933-41CB-AC70-6B3901B68585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8623682"/>
      </p:ext>
    </p:extLst>
  </p:cSld>
  <p:clrMapOvr>
    <a:masterClrMapping/>
  </p:clrMapOvr>
  <p:transition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2C8A5B6-17F4-4158-AD35-C11DC7E0714C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06BFD1-2460-4198-9D96-2E7A9FAF30B8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2354697"/>
      </p:ext>
    </p:extLst>
  </p:cSld>
  <p:clrMapOvr>
    <a:masterClrMapping/>
  </p:clrMapOvr>
  <p:transition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110E05D0-4A1A-402B-A86C-3909F1BBBB9F}" type="datetime1">
              <a:rPr lang="nl-NL" smtClean="0"/>
              <a:pPr lvl="0"/>
              <a:t>27-06-19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5372358D-EE48-4C0F-9280-67EA3E4F53E6}" type="slidenum">
              <a:rPr lang="nl-NL" smtClean="0"/>
              <a:pPr lvl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330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pt-volgsheet_ENG-logoklein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208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35696" y="6381328"/>
            <a:ext cx="6336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13CBD93-3318-4B48-B3BC-79E8361AB13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68760"/>
            <a:ext cx="81534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6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 i="0">
          <a:solidFill>
            <a:srgbClr val="570076"/>
          </a:solidFill>
          <a:latin typeface="Arial"/>
          <a:ea typeface="+mj-ea"/>
          <a:cs typeface="Arial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 i="0">
          <a:solidFill>
            <a:srgbClr val="570076"/>
          </a:solidFill>
          <a:latin typeface="Arial"/>
          <a:ea typeface="+mn-ea"/>
          <a:cs typeface="Arial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>
          <a:solidFill>
            <a:srgbClr val="570076"/>
          </a:solidFill>
          <a:latin typeface="Arial"/>
          <a:ea typeface="+mn-ea"/>
          <a:cs typeface="Arial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 i="0">
          <a:solidFill>
            <a:srgbClr val="570076"/>
          </a:solidFill>
          <a:latin typeface="Arial"/>
          <a:ea typeface="+mn-ea"/>
          <a:cs typeface="Arial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0" i="0">
          <a:solidFill>
            <a:srgbClr val="570076"/>
          </a:solidFill>
          <a:latin typeface="Arial"/>
          <a:ea typeface="+mn-ea"/>
          <a:cs typeface="Arial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0" i="0">
          <a:solidFill>
            <a:srgbClr val="570076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70.png"/><Relationship Id="rId5" Type="http://schemas.openxmlformats.org/officeDocument/2006/relationships/image" Target="../media/image58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2.png"/><Relationship Id="rId3" Type="http://schemas.openxmlformats.org/officeDocument/2006/relationships/image" Target="../media/image56.jpe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75.png"/><Relationship Id="rId5" Type="http://schemas.openxmlformats.org/officeDocument/2006/relationships/image" Target="../media/image58.png"/><Relationship Id="rId10" Type="http://schemas.openxmlformats.org/officeDocument/2006/relationships/image" Target="../media/image74.png"/><Relationship Id="rId4" Type="http://schemas.openxmlformats.org/officeDocument/2006/relationships/image" Target="../media/image57.png"/><Relationship Id="rId9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7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7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976"/>
            <a:ext cx="9144000" cy="648004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0" y="0"/>
            <a:ext cx="9677326" cy="6885384"/>
          </a:xfrm>
          <a:prstGeom prst="rect">
            <a:avLst/>
          </a:prstGeom>
        </p:spPr>
      </p:pic>
      <p:grpSp>
        <p:nvGrpSpPr>
          <p:cNvPr id="7" name="Groep 6"/>
          <p:cNvGrpSpPr/>
          <p:nvPr/>
        </p:nvGrpSpPr>
        <p:grpSpPr>
          <a:xfrm>
            <a:off x="3779912" y="1916835"/>
            <a:ext cx="3839028" cy="2592999"/>
            <a:chOff x="3585332" y="1628778"/>
            <a:chExt cx="4882178" cy="3297575"/>
          </a:xfrm>
        </p:grpSpPr>
        <p:pic>
          <p:nvPicPr>
            <p:cNvPr id="21" name="Afbeelding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5332" y="2970023"/>
              <a:ext cx="1278371" cy="1226935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Afbeelding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2983" y="3533982"/>
              <a:ext cx="797242" cy="659010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Afbeelding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731" y="3531226"/>
              <a:ext cx="734813" cy="666558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Afbeelding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1175" y="3536226"/>
              <a:ext cx="498274" cy="674010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Afbeelding 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2473" y="3354861"/>
              <a:ext cx="499343" cy="847598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Afbeelding 1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6788" y="3553657"/>
              <a:ext cx="715803" cy="1002982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Afbeelding 1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7904" y="1628778"/>
              <a:ext cx="2179293" cy="1443275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Rectangle 5"/>
            <p:cNvSpPr/>
            <p:nvPr/>
          </p:nvSpPr>
          <p:spPr>
            <a:xfrm>
              <a:off x="3769819" y="4486020"/>
              <a:ext cx="4697691" cy="440333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68580" tIns="34290" rIns="68580" bIns="34290" anchor="ctr" anchorCtr="0" compatLnSpc="1">
              <a:sp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b="1" kern="0" dirty="0" err="1">
                  <a:solidFill>
                    <a:schemeClr val="bg1"/>
                  </a:solidFill>
                  <a:latin typeface="Calibri" pitchFamily="34"/>
                  <a:ea typeface="Calibri" pitchFamily="34"/>
                  <a:cs typeface="Times New Roman" pitchFamily="18"/>
                </a:rPr>
                <a:t>Fontys</a:t>
              </a:r>
              <a:r>
                <a:rPr lang="en-GB" b="1" kern="0" dirty="0">
                  <a:solidFill>
                    <a:schemeClr val="bg1"/>
                  </a:solidFill>
                  <a:latin typeface="Calibri" pitchFamily="34"/>
                  <a:ea typeface="Calibri" pitchFamily="34"/>
                  <a:cs typeface="Times New Roman" pitchFamily="18"/>
                </a:rPr>
                <a:t> University of Applied Sciences</a:t>
              </a:r>
              <a:endParaRPr lang="nl-NL" kern="0" dirty="0">
                <a:solidFill>
                  <a:schemeClr val="bg1"/>
                </a:solidFill>
                <a:latin typeface="Arial" pitchFamily="34"/>
                <a:ea typeface="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93949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06414" y="758120"/>
            <a:ext cx="11286553" cy="6161172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34269" y="771911"/>
            <a:ext cx="11351803" cy="6147381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781" y="0"/>
            <a:ext cx="9707809" cy="687960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9152696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989872" y="2984846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To staff</a:t>
            </a:r>
            <a:endParaRPr lang="nl-NL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270494" y="5158933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To relevant </a:t>
            </a:r>
          </a:p>
          <a:p>
            <a:pPr algn="ctr"/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stakeholders</a:t>
            </a:r>
            <a:endParaRPr lang="nl-NL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7" name="Ovaal 26"/>
          <p:cNvSpPr/>
          <p:nvPr/>
        </p:nvSpPr>
        <p:spPr>
          <a:xfrm>
            <a:off x="4255536" y="1435891"/>
            <a:ext cx="3340800" cy="3340800"/>
          </a:xfrm>
          <a:prstGeom prst="ellipse">
            <a:avLst/>
          </a:prstGeom>
          <a:noFill/>
          <a:ln w="69850">
            <a:gradFill>
              <a:gsLst>
                <a:gs pos="0">
                  <a:srgbClr val="B56BB5"/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5147188" y="650312"/>
            <a:ext cx="115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To students</a:t>
            </a:r>
            <a:endParaRPr lang="nl-NL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160" y="1096308"/>
            <a:ext cx="960853" cy="625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218" y="2522520"/>
            <a:ext cx="1206480" cy="1206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428" y="4466736"/>
            <a:ext cx="636458" cy="702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774" y="2882560"/>
            <a:ext cx="730378" cy="637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kstvak 13"/>
          <p:cNvSpPr txBox="1"/>
          <p:nvPr/>
        </p:nvSpPr>
        <p:spPr>
          <a:xfrm>
            <a:off x="2580449" y="2628594"/>
            <a:ext cx="163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And to </a:t>
            </a:r>
          </a:p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partners </a:t>
            </a:r>
          </a:p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on a global </a:t>
            </a:r>
          </a:p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scale</a:t>
            </a:r>
            <a:endParaRPr lang="nl-NL" i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060000" y="1009303"/>
            <a:ext cx="624114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We give a lot - but expect much </a:t>
            </a:r>
            <a:r>
              <a:rPr lang="en-US" sz="2700">
                <a:solidFill>
                  <a:schemeClr val="bg1"/>
                </a:solidFill>
              </a:rPr>
              <a:t>in return </a:t>
            </a:r>
            <a:endParaRPr lang="en-US" sz="2700" dirty="0">
              <a:solidFill>
                <a:schemeClr val="bg1"/>
              </a:solidFill>
            </a:endParaRPr>
          </a:p>
          <a:p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Our graduates</a:t>
            </a:r>
          </a:p>
          <a:p>
            <a:endParaRPr lang="en-US" sz="27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●</a:t>
            </a:r>
            <a:r>
              <a:rPr lang="en-US" sz="2700" dirty="0">
                <a:solidFill>
                  <a:schemeClr val="bg1"/>
                </a:solidFill>
              </a:rPr>
              <a:t> Are highly qualified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3059999" y="3210965"/>
            <a:ext cx="624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●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2700" dirty="0">
                <a:solidFill>
                  <a:schemeClr val="bg1"/>
                </a:solidFill>
              </a:rPr>
              <a:t>Are inspiring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3059999" y="3820722"/>
            <a:ext cx="62411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● </a:t>
            </a:r>
            <a:r>
              <a:rPr lang="en-US" sz="2700" dirty="0">
                <a:solidFill>
                  <a:schemeClr val="bg1"/>
                </a:solidFill>
              </a:rPr>
              <a:t>Can develop and share knowledge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3059999" y="4380410"/>
            <a:ext cx="62411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● </a:t>
            </a:r>
            <a:r>
              <a:rPr lang="en-US" sz="2700" dirty="0">
                <a:solidFill>
                  <a:schemeClr val="bg1"/>
                </a:solidFill>
              </a:rPr>
              <a:t>Have a relevant network</a:t>
            </a:r>
          </a:p>
        </p:txBody>
      </p:sp>
    </p:spTree>
    <p:extLst>
      <p:ext uri="{BB962C8B-B14F-4D97-AF65-F5344CB8AC3E}">
        <p14:creationId xmlns:p14="http://schemas.microsoft.com/office/powerpoint/2010/main" val="83082786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60000" fill="hold" grpId="0" nodeType="withEffect">
                                  <p:stCondLst>
                                    <p:cond delay="31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6000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60000" fill="hold" grpId="0" nodeType="withEffect">
                                  <p:stCondLst>
                                    <p:cond delay="81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2 -0.00278 L 0.14114 -0.00301 " pathEditMode="relative" rAng="0" ptsTypes="AA">
                                      <p:cBhvr>
                                        <p:cTn id="57" dur="1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8" grpId="0"/>
      <p:bldP spid="27" grpId="0" animBg="1"/>
      <p:bldP spid="5" grpId="0"/>
      <p:bldP spid="14" grpId="0"/>
      <p:bldP spid="13" grpId="0"/>
      <p:bldP spid="16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5334" y="420305"/>
            <a:ext cx="4285091" cy="6437695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636" y="758120"/>
            <a:ext cx="11286553" cy="6161172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781" y="0"/>
            <a:ext cx="9707809" cy="687960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9152696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694503" y="5134216"/>
            <a:ext cx="6048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b="1" dirty="0">
                <a:latin typeface="Trebuchet MS" panose="020B0603020202020204" pitchFamily="34" charset="0"/>
              </a:rPr>
              <a:t>Preparing students for professional practice… and for life.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711534" y="2277784"/>
            <a:ext cx="1848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solidFill>
                  <a:schemeClr val="bg1"/>
                </a:solidFill>
                <a:latin typeface="Trebuchet MS" panose="020B0603020202020204" pitchFamily="34" charset="0"/>
              </a:rPr>
              <a:t>We</a:t>
            </a:r>
            <a:endParaRPr lang="en-GB" sz="16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528456" y="2569029"/>
            <a:ext cx="3182281" cy="1277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800" dirty="0">
                <a:solidFill>
                  <a:schemeClr val="bg1"/>
                </a:solidFill>
                <a:latin typeface="Trebuchet MS" panose="020B0603020202020204" pitchFamily="34" charset="0"/>
              </a:rPr>
              <a:t>contribute to the </a:t>
            </a: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chemeClr val="bg1"/>
                </a:solidFill>
                <a:latin typeface="Trebuchet MS" panose="020B0603020202020204" pitchFamily="34" charset="0"/>
              </a:rPr>
              <a:t>development and </a:t>
            </a: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chemeClr val="bg1"/>
                </a:solidFill>
                <a:latin typeface="Trebuchet MS" panose="020B0603020202020204" pitchFamily="34" charset="0"/>
              </a:rPr>
              <a:t>nurturing of talent</a:t>
            </a:r>
          </a:p>
          <a:p>
            <a:pPr>
              <a:lnSpc>
                <a:spcPct val="80000"/>
              </a:lnSpc>
            </a:pP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 rot="16200000">
            <a:off x="1992363" y="741156"/>
            <a:ext cx="4209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Trebuchet MS" panose="020B0603020202020204" pitchFamily="34" charset="0"/>
              </a:rPr>
              <a:t>focus on quality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951018" y="-8218"/>
            <a:ext cx="257685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800" dirty="0">
                <a:solidFill>
                  <a:schemeClr val="bg1"/>
                </a:solidFill>
                <a:latin typeface="Trebuchet MS" panose="020B0603020202020204" pitchFamily="34" charset="0"/>
              </a:rPr>
              <a:t>We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5115127" y="4009435"/>
            <a:ext cx="3397084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a development and </a:t>
            </a:r>
          </a:p>
          <a:p>
            <a:r>
              <a:rPr lang="en-GB" dirty="0"/>
              <a:t>awareness of values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3837387" y="3451460"/>
            <a:ext cx="14067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solidFill>
                  <a:schemeClr val="bg1"/>
                </a:solidFill>
                <a:latin typeface="Trebuchet MS" panose="020B0603020202020204" pitchFamily="34" charset="0"/>
              </a:rPr>
              <a:t>To</a:t>
            </a:r>
            <a:endParaRPr lang="en-GB" sz="13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63549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354 -0.05648 L 0.09288 -0.05069 C 0.11024 -0.05046 0.13021 -0.03912 0.14792 -0.02199 C 0.16823 -0.00231 0.18142 0.01852 0.18698 0.04028 L 0.21597 0.13866 " pathEditMode="relative" rAng="2160000" ptsTypes="AAAAA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66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3" presetClass="entr" presetSubtype="27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grpId="0" nodeType="withEffect">
                                  <p:stCondLst>
                                    <p:cond delay="22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22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8.33333E-7 -2.59259E-6 L -0.24896 -0.00532 " pathEditMode="relative" rAng="0" ptsTypes="AA">
                                      <p:cBhvr>
                                        <p:cTn id="28" dur="12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-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3" presetClass="entr" presetSubtype="272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0.1283 0.00092 " pathEditMode="relative" rAng="0" ptsTypes="AA">
                                      <p:cBhvr>
                                        <p:cTn id="40" dur="10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5" grpId="0"/>
      <p:bldP spid="5" grpId="0"/>
      <p:bldP spid="5" grpId="1"/>
      <p:bldP spid="2" grpId="0"/>
      <p:bldP spid="2" grpId="1"/>
      <p:bldP spid="2" grpId="2"/>
      <p:bldP spid="14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01" y="949312"/>
            <a:ext cx="6977886" cy="464417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5613" y="420305"/>
            <a:ext cx="4285091" cy="643769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77328" cy="6857999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9260114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-337340" y="995359"/>
            <a:ext cx="3880655" cy="3880655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4140625" y="888360"/>
            <a:ext cx="5938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Fontys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is innovative and</a:t>
            </a:r>
          </a:p>
          <a:p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practice-based 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4119036" y="280188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Applied research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4119582" y="326898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distinguishes us from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4119160" y="370102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educational institutes doing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4118119" y="413307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scientific research</a:t>
            </a:r>
          </a:p>
        </p:txBody>
      </p:sp>
      <p:sp>
        <p:nvSpPr>
          <p:cNvPr id="5" name="Ovaal 4"/>
          <p:cNvSpPr/>
          <p:nvPr/>
        </p:nvSpPr>
        <p:spPr>
          <a:xfrm>
            <a:off x="-1997476" y="-691075"/>
            <a:ext cx="7073532" cy="722301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/>
          <p:cNvSpPr/>
          <p:nvPr/>
        </p:nvSpPr>
        <p:spPr>
          <a:xfrm>
            <a:off x="2414595" y="-329782"/>
            <a:ext cx="2926070" cy="298790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 rot="271976">
            <a:off x="3860006" y="1054100"/>
            <a:ext cx="229394" cy="22939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13"/>
          <p:cNvCxnSpPr>
            <a:stCxn id="9" idx="3"/>
          </p:cNvCxnSpPr>
          <p:nvPr/>
        </p:nvCxnSpPr>
        <p:spPr>
          <a:xfrm flipH="1">
            <a:off x="3194050" y="1243237"/>
            <a:ext cx="693394" cy="553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al 25"/>
          <p:cNvSpPr/>
          <p:nvPr/>
        </p:nvSpPr>
        <p:spPr>
          <a:xfrm>
            <a:off x="2566995" y="1584743"/>
            <a:ext cx="2926070" cy="298790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al 26"/>
          <p:cNvSpPr/>
          <p:nvPr/>
        </p:nvSpPr>
        <p:spPr>
          <a:xfrm>
            <a:off x="3859150" y="2968625"/>
            <a:ext cx="229394" cy="229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8" name="Rechte verbindingslijn 27"/>
          <p:cNvCxnSpPr/>
          <p:nvPr/>
        </p:nvCxnSpPr>
        <p:spPr>
          <a:xfrm>
            <a:off x="3549650" y="3035300"/>
            <a:ext cx="307975" cy="317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al 33"/>
          <p:cNvSpPr/>
          <p:nvPr/>
        </p:nvSpPr>
        <p:spPr>
          <a:xfrm>
            <a:off x="-1990217" y="-683817"/>
            <a:ext cx="7073532" cy="722301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336089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3" presetClass="entr" presetSubtype="27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A2668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7" presetClass="emph" presetSubtype="2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A2668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5.55556E-7 -4.07407E-6 L -0.03837 0.00047 " pathEditMode="relative" rAng="0" ptsTypes="AA">
                                      <p:cBhvr>
                                        <p:cTn id="40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A2668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7" presetClass="emph" presetSubtype="2" decel="10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A2668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2.77778E-6 7.40741E-7 L 0.05782 -0.00023 " pathEditMode="relative" rAng="0" ptsTypes="AA">
                                      <p:cBhvr>
                                        <p:cTn id="74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2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2.77778E-6 -4.81481E-6 L -0.04705 -4.81481E-6 " pathEditMode="relative" rAng="0" ptsTypes="AA">
                                      <p:cBhvr>
                                        <p:cTn id="79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1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2.77778E-6 2.22222E-6 L 0.04757 2.22222E-6 " pathEditMode="relative" rAng="0" ptsTypes="AA">
                                      <p:cBhvr>
                                        <p:cTn id="84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1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8.33333E-7 -7.40741E-7 L -0.05486 -7.40741E-7 " pathEditMode="relative" rAng="0" ptsTypes="AA">
                                      <p:cBhvr>
                                        <p:cTn id="89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3264 -0.00023 " pathEditMode="relative" rAng="0" ptsTypes="AA">
                                      <p:cBhvr>
                                        <p:cTn id="91" dur="1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2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8" grpId="1"/>
      <p:bldP spid="19" grpId="0"/>
      <p:bldP spid="19" grpId="1"/>
      <p:bldP spid="5" grpId="0" animBg="1"/>
      <p:bldP spid="5" grpId="1" animBg="1"/>
      <p:bldP spid="17" grpId="0" animBg="1"/>
      <p:bldP spid="17" grpId="1" animBg="1"/>
      <p:bldP spid="9" grpId="0" animBg="1"/>
      <p:bldP spid="26" grpId="0" animBg="1"/>
      <p:bldP spid="26" grpId="1" animBg="1"/>
      <p:bldP spid="27" grpId="0" animBg="1"/>
      <p:bldP spid="34" grpId="0" animBg="1"/>
      <p:bldP spid="3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550" y="162513"/>
            <a:ext cx="9144000" cy="508161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77328" cy="6857999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9260114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0">
            <a:off x="-337340" y="995359"/>
            <a:ext cx="3880655" cy="3880655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3750059" y="807902"/>
            <a:ext cx="6430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Thanks to collaboration and consultation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750059" y="2245932"/>
            <a:ext cx="64307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We </a:t>
            </a:r>
            <a:r>
              <a:rPr lang="en-US" dirty="0" err="1"/>
              <a:t>minimise</a:t>
            </a:r>
            <a:r>
              <a:rPr lang="en-US" dirty="0"/>
              <a:t> the gap between education and </a:t>
            </a:r>
            <a:br>
              <a:rPr lang="en-US" dirty="0"/>
            </a:br>
            <a:r>
              <a:rPr lang="en-US" dirty="0"/>
              <a:t>professional life </a:t>
            </a:r>
          </a:p>
          <a:p>
            <a:endParaRPr lang="en-US" dirty="0"/>
          </a:p>
          <a:p>
            <a:r>
              <a:rPr lang="nl-NL" dirty="0"/>
              <a:t>		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750059" y="4078552"/>
            <a:ext cx="6430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And stay in the forefront of </a:t>
            </a:r>
            <a:br>
              <a:rPr lang="en-US" dirty="0"/>
            </a:br>
            <a:r>
              <a:rPr lang="en-US" dirty="0"/>
              <a:t>academic developments</a:t>
            </a:r>
          </a:p>
          <a:p>
            <a:endParaRPr lang="en-US" dirty="0"/>
          </a:p>
          <a:p>
            <a:r>
              <a:rPr lang="nl-NL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648211295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26337 -0.09352 " pathEditMode="relative" rAng="0" ptsTypes="AA">
                                      <p:cBhvr>
                                        <p:cTn id="9" dur="9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-467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9644">
            <a:off x="-6191250" y="1683767"/>
            <a:ext cx="9144000" cy="4572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77328" cy="685800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9761764" y="-75374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887087" y="3504392"/>
            <a:ext cx="5372625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indent="336947" defTabSz="685800" hangingPunct="0">
              <a:lnSpc>
                <a:spcPct val="80000"/>
              </a:lnSpc>
              <a:defRPr sz="2800" b="0" i="0" u="none" strike="noStrike" kern="0" cap="none" spc="0" baseline="0">
                <a:solidFill>
                  <a:schemeClr val="bg1"/>
                </a:solidFill>
                <a:uFillTx/>
                <a:latin typeface="Trebuchet MS" panose="020B0603020202020204" pitchFamily="34" charset="0"/>
                <a:ea typeface="Calibri" pitchFamily="34"/>
                <a:cs typeface="Times New Roman" pitchFamily="18"/>
              </a:defRPr>
            </a:lvl1pPr>
          </a:lstStyle>
          <a:p>
            <a:r>
              <a:rPr lang="en-GB" dirty="0"/>
              <a:t>A strong supporter of </a:t>
            </a:r>
          </a:p>
          <a:p>
            <a:r>
              <a:rPr lang="en-GB" dirty="0"/>
              <a:t>interdisciplinary collaboration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3011108" y="1321720"/>
            <a:ext cx="4348306" cy="781752"/>
          </a:xfrm>
          <a:prstGeom prst="rect">
            <a:avLst/>
          </a:prstGeom>
          <a:noFill/>
        </p:spPr>
        <p:txBody>
          <a:bodyPr vert="horz" wrap="none" lIns="0" rtlCol="0">
            <a:noAutofit/>
          </a:bodyPr>
          <a:lstStyle>
            <a:defPPr>
              <a:defRPr lang="nl-NL"/>
            </a:defPPr>
            <a:lvl1pPr indent="336947" defTabSz="685800" hangingPunct="0">
              <a:lnSpc>
                <a:spcPct val="80000"/>
              </a:lnSpc>
              <a:defRPr sz="2800" b="0" i="0" u="none" strike="noStrike" kern="0" cap="none" spc="0" baseline="0">
                <a:solidFill>
                  <a:schemeClr val="bg1"/>
                </a:solidFill>
                <a:uFillTx/>
                <a:latin typeface="Trebuchet MS" panose="020B0603020202020204" pitchFamily="34" charset="0"/>
                <a:ea typeface="Calibri" pitchFamily="34"/>
                <a:cs typeface="Times New Roman" pitchFamily="18"/>
              </a:defRPr>
            </a:lvl1pPr>
          </a:lstStyle>
          <a:p>
            <a:r>
              <a:rPr lang="en-GB" dirty="0"/>
              <a:t>Well-known in all parts </a:t>
            </a:r>
            <a:br>
              <a:rPr lang="en-GB" dirty="0"/>
            </a:br>
            <a:r>
              <a:rPr lang="en-GB" dirty="0"/>
              <a:t>   of the world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2905598" y="2226386"/>
            <a:ext cx="5640327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36947" defTabSz="685800" hangingPunct="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Fontys</a:t>
            </a:r>
            <a:r>
              <a:rPr lang="en-GB" sz="280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 is a powerful innovative </a:t>
            </a:r>
          </a:p>
          <a:p>
            <a:pPr indent="336947" defTabSz="685800" hangingPunct="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player in a European and </a:t>
            </a:r>
          </a:p>
          <a:p>
            <a:pPr indent="336947" defTabSz="685800" hangingPunct="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global context</a:t>
            </a:r>
            <a:endParaRPr lang="nl-NL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8022" y="1069340"/>
            <a:ext cx="5083993" cy="506476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016585" y="957033"/>
            <a:ext cx="5263976" cy="5263974"/>
          </a:xfrm>
          <a:prstGeom prst="rect">
            <a:avLst/>
          </a:prstGeom>
        </p:spPr>
      </p:pic>
      <p:sp>
        <p:nvSpPr>
          <p:cNvPr id="19" name="Ovaal 18"/>
          <p:cNvSpPr/>
          <p:nvPr/>
        </p:nvSpPr>
        <p:spPr>
          <a:xfrm>
            <a:off x="254000" y="2387600"/>
            <a:ext cx="1520304" cy="1520304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al 19"/>
          <p:cNvSpPr/>
          <p:nvPr/>
        </p:nvSpPr>
        <p:spPr>
          <a:xfrm>
            <a:off x="-622300" y="1866900"/>
            <a:ext cx="1520304" cy="1520304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al 20"/>
          <p:cNvSpPr/>
          <p:nvPr/>
        </p:nvSpPr>
        <p:spPr>
          <a:xfrm>
            <a:off x="457200" y="3365500"/>
            <a:ext cx="1520304" cy="1520304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al 21"/>
          <p:cNvSpPr/>
          <p:nvPr/>
        </p:nvSpPr>
        <p:spPr>
          <a:xfrm>
            <a:off x="-1215504" y="2768600"/>
            <a:ext cx="1520304" cy="1520304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3225165" y="2130075"/>
            <a:ext cx="3209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in a range of fields</a:t>
            </a:r>
            <a:endParaRPr lang="nl-NL" sz="28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631" y="5285334"/>
            <a:ext cx="724556" cy="724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468" y="4322425"/>
            <a:ext cx="690355" cy="654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236" y="2736321"/>
            <a:ext cx="657989" cy="57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313" y="3386087"/>
            <a:ext cx="669187" cy="626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  <p:sp>
        <p:nvSpPr>
          <p:cNvPr id="29" name="Tekstvak 28"/>
          <p:cNvSpPr txBox="1"/>
          <p:nvPr/>
        </p:nvSpPr>
        <p:spPr>
          <a:xfrm>
            <a:off x="4085590" y="2583128"/>
            <a:ext cx="409278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governments</a:t>
            </a:r>
          </a:p>
          <a:p>
            <a:endParaRPr lang="en-GB" sz="28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ea typeface="Calibri" pitchFamily="34"/>
              <a:cs typeface="Times New Roman" pitchFamily="18"/>
            </a:endParaRPr>
          </a:p>
          <a:p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industries</a:t>
            </a:r>
          </a:p>
          <a:p>
            <a:endParaRPr lang="en-GB" sz="28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ea typeface="Calibri" pitchFamily="34"/>
              <a:cs typeface="Times New Roman" pitchFamily="18"/>
            </a:endParaRPr>
          </a:p>
          <a:p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educational institutions </a:t>
            </a:r>
          </a:p>
          <a:p>
            <a:endParaRPr lang="en-GB" sz="28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ea typeface="Calibri" pitchFamily="34"/>
              <a:cs typeface="Times New Roman" pitchFamily="18"/>
            </a:endParaRPr>
          </a:p>
          <a:p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and civil society </a:t>
            </a:r>
          </a:p>
          <a:p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organizations</a:t>
            </a:r>
            <a:endParaRPr lang="nl-NL" sz="28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58481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52291 -0.09561 " pathEditMode="relative" rAng="0" ptsTypes="AA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-0.05364 -0.00093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" y="-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121 -0.03681 " pathEditMode="relative" rAng="0" ptsTypes="AA">
                                      <p:cBhvr>
                                        <p:cTn id="20" dur="2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185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16667E-6 -1.85185E-6 L 0.07101 -0.021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11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77778E-7 -3.7037E-7 L 0.07101 -0.0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111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3.61111E-6 -3.33333E-6 L 0.16077 -0.05556 " pathEditMode="relative" rAng="0" ptsTypes="AA">
                                      <p:cBhvr>
                                        <p:cTn id="5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30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1.66667E-6 -2.96296E-6 L 0.03959 -2.96296E-6 " pathEditMode="relative" rAng="0" ptsTypes="AA">
                                      <p:cBhvr>
                                        <p:cTn id="55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0.0408 -0.00023 L 1.38889E-6 -4.07407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2" nodeType="withEffect">
                                  <p:stCondLst>
                                    <p:cond delay="8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2" fill="hold" grpId="2" nodeType="withEffect">
                                  <p:stCondLst>
                                    <p:cond delay="8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1.38889E-6 -4.07407E-6 L 1.38889E-6 -0.3229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5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2" grpId="1"/>
      <p:bldP spid="12" grpId="2"/>
      <p:bldP spid="7" grpId="0"/>
      <p:bldP spid="7" grpId="1"/>
      <p:bldP spid="7" grpId="2"/>
      <p:bldP spid="11" grpId="0"/>
      <p:bldP spid="11" grpId="1"/>
      <p:bldP spid="11" grpId="2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9644">
            <a:off x="-6191250" y="1683767"/>
            <a:ext cx="9144000" cy="4572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77328" cy="685800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9761764" y="-75374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600" y="-5373685"/>
            <a:ext cx="12320399" cy="14707341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75000"/>
              </a:prstClr>
            </a:outerShdw>
          </a:effectLst>
        </p:spPr>
      </p:pic>
      <p:sp>
        <p:nvSpPr>
          <p:cNvPr id="12" name="Tekstvak 11"/>
          <p:cNvSpPr txBox="1"/>
          <p:nvPr/>
        </p:nvSpPr>
        <p:spPr>
          <a:xfrm>
            <a:off x="3355340" y="954359"/>
            <a:ext cx="6473244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bg1"/>
                </a:solidFill>
              </a:rPr>
              <a:t>Right in the </a:t>
            </a:r>
            <a:r>
              <a:rPr lang="en-US" sz="2800" dirty="0" err="1">
                <a:solidFill>
                  <a:schemeClr val="bg1"/>
                </a:solidFill>
              </a:rPr>
              <a:t>centre</a:t>
            </a:r>
            <a:r>
              <a:rPr lang="en-US" sz="2800" dirty="0">
                <a:solidFill>
                  <a:schemeClr val="bg1"/>
                </a:solidFill>
              </a:rPr>
              <a:t> of</a:t>
            </a:r>
          </a:p>
          <a:p>
            <a:pPr>
              <a:lnSpc>
                <a:spcPct val="8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●</a:t>
            </a:r>
            <a:r>
              <a:rPr lang="nl-NL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Brainport</a:t>
            </a:r>
            <a:r>
              <a:rPr lang="en-US" sz="2800" dirty="0">
                <a:solidFill>
                  <a:schemeClr val="bg1"/>
                </a:solidFill>
              </a:rPr>
              <a:t>, our industrial heart</a:t>
            </a:r>
          </a:p>
          <a:p>
            <a:pPr>
              <a:lnSpc>
                <a:spcPct val="8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●</a:t>
            </a:r>
            <a:r>
              <a:rPr lang="nl-NL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Midpoint, center of social 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bg1"/>
                </a:solidFill>
              </a:rPr>
              <a:t>   innovation</a:t>
            </a:r>
          </a:p>
          <a:p>
            <a:pPr>
              <a:lnSpc>
                <a:spcPct val="8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●</a:t>
            </a:r>
            <a:r>
              <a:rPr lang="nl-NL" sz="20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Greenport, top region for 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bg1"/>
                </a:solidFill>
              </a:rPr>
              <a:t>   entrepreneurs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8022" y="1069340"/>
            <a:ext cx="5083993" cy="506476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6585" y="957033"/>
            <a:ext cx="5263976" cy="52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6705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52291 -0.0956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47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12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9644">
            <a:off x="-6191250" y="1683767"/>
            <a:ext cx="9144000" cy="4572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77328" cy="685800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9761764" y="-75374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000" y="-5374800"/>
            <a:ext cx="12308497" cy="14693131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75000"/>
              </a:prst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8022" y="1069340"/>
            <a:ext cx="5083993" cy="506476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6585" y="957033"/>
            <a:ext cx="5263976" cy="5263974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390901" y="1280665"/>
            <a:ext cx="514350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In these regions, high-tech technology and design are the basis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811" y="2947924"/>
            <a:ext cx="933450" cy="933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602" y="2947924"/>
            <a:ext cx="933450" cy="933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020" y="2947924"/>
            <a:ext cx="933450" cy="933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184" y="2947924"/>
            <a:ext cx="933450" cy="933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393" y="2947924"/>
            <a:ext cx="933450" cy="933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kstvak 19"/>
          <p:cNvSpPr txBox="1"/>
          <p:nvPr/>
        </p:nvSpPr>
        <p:spPr>
          <a:xfrm>
            <a:off x="3390901" y="1290190"/>
            <a:ext cx="514350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Learning and working in a top technology breeding ground for innovation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3390901" y="1290190"/>
            <a:ext cx="491489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Home to world-class businesses and knowledge and research institutes </a:t>
            </a:r>
            <a:endParaRPr lang="nl-NL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26461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xit" presetSubtype="0" accel="10000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0" presetClass="exit" presetSubtype="0" accel="10000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88889E-6 3.33333E-6 L 0.10035 0.20162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100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3.33333E-6 L 0.14219 0.33796 " pathEditMode="relative" rAng="0" ptsTypes="AA">
                                      <p:cBhvr>
                                        <p:cTn id="48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1689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11111E-6 3.33333E-6 L 0.00278 0.35902 " pathEditMode="relative" rAng="0" ptsTypes="AA">
                                      <p:cBhvr>
                                        <p:cTn id="60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794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6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3.33333E-6 L 0.03108 0.32754 " pathEditMode="relative" rAng="0" ptsTypes="AA">
                                      <p:cBhvr>
                                        <p:cTn id="7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1636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8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11022E-16 3.33333E-6 L -0.07986 0.32754 " pathEditMode="relative" rAng="0" ptsTypes="AA">
                                      <p:cBhvr>
                                        <p:cTn id="86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3" y="1636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5" presetClass="exit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xit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5" presetClass="exit" presetSubtype="0" fill="hold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5" presetClass="exit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5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52291 -0.09561 " pathEditMode="relative" rAng="0" ptsTypes="AA">
                                      <p:cBhvr>
                                        <p:cTn id="118" dur="13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20" grpId="1"/>
      <p:bldP spid="20" grpId="2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9644">
            <a:off x="-6191250" y="1683767"/>
            <a:ext cx="9144000" cy="4572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77328" cy="685800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9761764" y="-75374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8022" y="1069340"/>
            <a:ext cx="5083993" cy="506476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6585" y="957033"/>
            <a:ext cx="5263976" cy="526397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381103" y="1289896"/>
            <a:ext cx="604293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Internationalisation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contributes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to the quality of our research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and education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409950" y="2887375"/>
            <a:ext cx="532447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800" dirty="0">
                <a:latin typeface="Trebuchet MS" panose="020B0603020202020204" pitchFamily="34" charset="0"/>
              </a:rPr>
              <a:t>It enriches our curriculum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3392104" y="1284000"/>
            <a:ext cx="491489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Home to world-class businesses and knowledge and research institutes </a:t>
            </a:r>
            <a:endParaRPr lang="nl-NL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3417972" y="3626916"/>
            <a:ext cx="5324475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800" dirty="0">
                <a:latin typeface="Trebuchet MS" panose="020B0603020202020204" pitchFamily="34" charset="0"/>
              </a:rPr>
              <a:t>It prepares students for the international professional practice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3377867" y="5174979"/>
            <a:ext cx="53244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800" dirty="0">
                <a:latin typeface="Trebuchet MS" panose="020B0603020202020204" pitchFamily="34" charset="0"/>
              </a:rPr>
              <a:t>It inspires and </a:t>
            </a:r>
            <a:r>
              <a:rPr lang="en-US" sz="2800" dirty="0" err="1">
                <a:latin typeface="Trebuchet MS" panose="020B0603020202020204" pitchFamily="34" charset="0"/>
              </a:rPr>
              <a:t>internationalises</a:t>
            </a:r>
            <a:r>
              <a:rPr lang="en-US" sz="2800" dirty="0">
                <a:latin typeface="Trebuchet MS" panose="020B0603020202020204" pitchFamily="34" charset="0"/>
              </a:rPr>
              <a:t> our teachers and staff</a:t>
            </a:r>
            <a:endParaRPr lang="nl-NL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52618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-0.11921 L -2.5E-6 1.4814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4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5.55556E-7 -3.7037E-7 L -5.55556E-7 -0.16319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7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10100"/>
                                  </p:stCondLst>
                                  <p:childTnLst>
                                    <p:animMotion origin="layout" path="M -2.77778E-7 -4.07407E-6 L 0.00434 -0.19745 " pathEditMode="relative" rAng="0" ptsTypes="AA">
                                      <p:cBhvr>
                                        <p:cTn id="28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98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52291 -0.09561 " pathEditMode="relative" rAng="0" ptsTypes="AA">
                                      <p:cBhvr>
                                        <p:cTn id="32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7" grpId="1"/>
      <p:bldP spid="20" grpId="0"/>
      <p:bldP spid="21" grpId="0"/>
      <p:bldP spid="21" grpId="1"/>
      <p:bldP spid="22" grpId="0"/>
      <p:bldP spid="2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9644">
            <a:off x="-6191250" y="1683767"/>
            <a:ext cx="9144000" cy="4572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77328" cy="68580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8022" y="1069340"/>
            <a:ext cx="5083993" cy="506476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6585" y="957033"/>
            <a:ext cx="5263976" cy="526397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362054" y="1165406"/>
            <a:ext cx="528392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Fontys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has agreements with universities from around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the world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3366302" y="2483318"/>
            <a:ext cx="3218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663366"/>
                </a:solidFill>
                <a:latin typeface="Trebuchet MS" panose="020B0603020202020204" pitchFamily="34" charset="0"/>
              </a:rPr>
              <a:t>Argentina</a:t>
            </a:r>
            <a:endParaRPr lang="nl-NL" dirty="0">
              <a:solidFill>
                <a:srgbClr val="663366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4897559" y="2867948"/>
            <a:ext cx="3218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Trebuchet MS" panose="020B0603020202020204" pitchFamily="34" charset="0"/>
              </a:rPr>
              <a:t>Australia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3656588" y="3702520"/>
            <a:ext cx="3218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Trebuchet MS" panose="020B0603020202020204" pitchFamily="34" charset="0"/>
              </a:rPr>
              <a:t>Austria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5449102" y="3404977"/>
            <a:ext cx="321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613265"/>
                </a:solidFill>
                <a:latin typeface="Trebuchet MS" panose="020B0603020202020204" pitchFamily="34" charset="0"/>
              </a:rPr>
              <a:t>Barbados</a:t>
            </a:r>
            <a:endParaRPr lang="nl-NL" sz="3600" dirty="0">
              <a:solidFill>
                <a:srgbClr val="613265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5485387" y="4660462"/>
            <a:ext cx="3218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rebuchet MS" panose="020B0603020202020204" pitchFamily="34" charset="0"/>
              </a:rPr>
              <a:t>Belgium</a:t>
            </a:r>
            <a:endParaRPr lang="nl-NL" sz="4800" dirty="0">
              <a:solidFill>
                <a:schemeClr val="bg1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2981673" y="4638690"/>
            <a:ext cx="3218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Trebuchet MS" panose="020B0603020202020204" pitchFamily="34" charset="0"/>
              </a:rPr>
              <a:t>Brazil</a:t>
            </a:r>
            <a:endParaRPr lang="nl-NL" sz="4800" dirty="0">
              <a:solidFill>
                <a:schemeClr val="bg1"/>
              </a:solidFill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6182073" y="3746062"/>
            <a:ext cx="3218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663366"/>
                </a:solidFill>
                <a:latin typeface="Trebuchet MS" panose="020B0603020202020204" pitchFamily="34" charset="0"/>
              </a:rPr>
              <a:t>Bulgaria</a:t>
            </a:r>
            <a:endParaRPr lang="nl-NL" sz="3200" dirty="0">
              <a:solidFill>
                <a:srgbClr val="663366"/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5782930" y="2374461"/>
            <a:ext cx="3218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Trebuchet MS" panose="020B0603020202020204" pitchFamily="34" charset="0"/>
              </a:rPr>
              <a:t>Canada</a:t>
            </a: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5925628" y="4123432"/>
            <a:ext cx="3218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613265"/>
                </a:solidFill>
                <a:latin typeface="Trebuchet MS" panose="020B0603020202020204" pitchFamily="34" charset="0"/>
              </a:rPr>
              <a:t>China</a:t>
            </a:r>
            <a:endParaRPr lang="nl-NL" sz="3200" dirty="0">
              <a:solidFill>
                <a:srgbClr val="613265"/>
              </a:solidFill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5366828" y="5320860"/>
            <a:ext cx="3218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613265"/>
                </a:solidFill>
                <a:latin typeface="Trebuchet MS" panose="020B0603020202020204" pitchFamily="34" charset="0"/>
              </a:rPr>
              <a:t>Cyprus</a:t>
            </a:r>
            <a:endParaRPr lang="nl-NL" sz="3200" dirty="0">
              <a:solidFill>
                <a:srgbClr val="613265"/>
              </a:solidFill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3951684" y="5676460"/>
            <a:ext cx="5076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Chech</a:t>
            </a:r>
            <a:r>
              <a:rPr lang="en-GB" sz="4800" dirty="0">
                <a:solidFill>
                  <a:schemeClr val="bg1"/>
                </a:solidFill>
                <a:latin typeface="Trebuchet MS" panose="020B0603020202020204" pitchFamily="34" charset="0"/>
              </a:rPr>
              <a:t> Republic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3492039" y="2874164"/>
            <a:ext cx="507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663366"/>
                </a:solidFill>
                <a:latin typeface="Trebuchet MS" panose="020B0603020202020204" pitchFamily="34" charset="0"/>
              </a:rPr>
              <a:t>Denmark</a:t>
            </a:r>
            <a:endParaRPr lang="nl-NL" sz="4400" dirty="0">
              <a:solidFill>
                <a:srgbClr val="663366"/>
              </a:solidFill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4067799" y="4355659"/>
            <a:ext cx="507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663366"/>
                </a:solidFill>
                <a:latin typeface="Trebuchet MS" panose="020B0603020202020204" pitchFamily="34" charset="0"/>
              </a:rPr>
              <a:t>Estonia</a:t>
            </a:r>
            <a:endParaRPr lang="nl-NL" sz="4400" dirty="0">
              <a:solidFill>
                <a:srgbClr val="663366"/>
              </a:solidFill>
            </a:endParaRPr>
          </a:p>
        </p:txBody>
      </p:sp>
      <p:sp>
        <p:nvSpPr>
          <p:cNvPr id="37" name="Tekstvak 36"/>
          <p:cNvSpPr txBox="1"/>
          <p:nvPr/>
        </p:nvSpPr>
        <p:spPr>
          <a:xfrm>
            <a:off x="6237686" y="2955032"/>
            <a:ext cx="3356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663366"/>
                </a:solidFill>
                <a:latin typeface="Trebuchet MS" panose="020B0603020202020204" pitchFamily="34" charset="0"/>
              </a:rPr>
              <a:t>Finland</a:t>
            </a:r>
            <a:endParaRPr lang="nl-NL" sz="4400" dirty="0">
              <a:solidFill>
                <a:srgbClr val="663366"/>
              </a:solidFill>
            </a:endParaRPr>
          </a:p>
        </p:txBody>
      </p:sp>
      <p:sp>
        <p:nvSpPr>
          <p:cNvPr id="38" name="Tekstvak 37"/>
          <p:cNvSpPr txBox="1"/>
          <p:nvPr/>
        </p:nvSpPr>
        <p:spPr>
          <a:xfrm>
            <a:off x="3908143" y="3876689"/>
            <a:ext cx="3356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  <a:latin typeface="Trebuchet MS" panose="020B0603020202020204" pitchFamily="34" charset="0"/>
              </a:rPr>
              <a:t>France</a:t>
            </a:r>
            <a:endParaRPr lang="nl-NL" sz="6000" dirty="0">
              <a:solidFill>
                <a:schemeClr val="bg1"/>
              </a:solidFill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4862287" y="3274346"/>
            <a:ext cx="4078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  <a:latin typeface="Trebuchet MS" panose="020B0603020202020204" pitchFamily="34" charset="0"/>
              </a:rPr>
              <a:t>Germany</a:t>
            </a:r>
            <a:endParaRPr lang="nl-NL" sz="6000" dirty="0">
              <a:solidFill>
                <a:schemeClr val="bg1"/>
              </a:solidFill>
            </a:endParaRPr>
          </a:p>
        </p:txBody>
      </p:sp>
      <p:sp>
        <p:nvSpPr>
          <p:cNvPr id="40" name="Tekstvak 39"/>
          <p:cNvSpPr txBox="1"/>
          <p:nvPr/>
        </p:nvSpPr>
        <p:spPr>
          <a:xfrm>
            <a:off x="4506687" y="4791088"/>
            <a:ext cx="407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Trebuchet MS" panose="020B0603020202020204" pitchFamily="34" charset="0"/>
              </a:rPr>
              <a:t>Hungary</a:t>
            </a:r>
            <a:endParaRPr lang="nl-NL" sz="4400" dirty="0">
              <a:solidFill>
                <a:schemeClr val="bg1"/>
              </a:solidFill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6154058" y="4188745"/>
            <a:ext cx="3309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613265"/>
                </a:solidFill>
                <a:latin typeface="Trebuchet MS" panose="020B0603020202020204" pitchFamily="34" charset="0"/>
              </a:rPr>
              <a:t>Iceland</a:t>
            </a:r>
            <a:endParaRPr lang="nl-NL" sz="4400" dirty="0">
              <a:solidFill>
                <a:srgbClr val="613265"/>
              </a:solidFill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3534230" y="5226516"/>
            <a:ext cx="33092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613265"/>
                </a:solidFill>
                <a:latin typeface="Trebuchet MS" panose="020B0603020202020204" pitchFamily="34" charset="0"/>
              </a:rPr>
              <a:t>India</a:t>
            </a:r>
            <a:endParaRPr lang="nl-NL" sz="5400" dirty="0">
              <a:solidFill>
                <a:srgbClr val="613265"/>
              </a:solidFill>
            </a:endParaRPr>
          </a:p>
        </p:txBody>
      </p:sp>
      <p:sp>
        <p:nvSpPr>
          <p:cNvPr id="43" name="Tekstvak 42"/>
          <p:cNvSpPr txBox="1"/>
          <p:nvPr/>
        </p:nvSpPr>
        <p:spPr>
          <a:xfrm>
            <a:off x="5341257" y="4899945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Trebuchet MS" panose="020B0603020202020204" pitchFamily="34" charset="0"/>
              </a:rPr>
              <a:t>Indonesia</a:t>
            </a:r>
            <a:endParaRPr lang="nl-NL" sz="5400" dirty="0">
              <a:solidFill>
                <a:schemeClr val="bg1"/>
              </a:solidFill>
            </a:endParaRPr>
          </a:p>
        </p:txBody>
      </p:sp>
      <p:sp>
        <p:nvSpPr>
          <p:cNvPr id="44" name="Tekstvak 43"/>
          <p:cNvSpPr txBox="1"/>
          <p:nvPr/>
        </p:nvSpPr>
        <p:spPr>
          <a:xfrm>
            <a:off x="3548743" y="2410745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663366"/>
                </a:solidFill>
                <a:latin typeface="Trebuchet MS" panose="020B0603020202020204" pitchFamily="34" charset="0"/>
              </a:rPr>
              <a:t>Ireland</a:t>
            </a:r>
            <a:endParaRPr lang="nl-NL" sz="5400" dirty="0">
              <a:solidFill>
                <a:srgbClr val="663366"/>
              </a:solidFill>
            </a:endParaRPr>
          </a:p>
        </p:txBody>
      </p:sp>
      <p:sp>
        <p:nvSpPr>
          <p:cNvPr id="45" name="Tekstvak 44"/>
          <p:cNvSpPr txBox="1"/>
          <p:nvPr/>
        </p:nvSpPr>
        <p:spPr>
          <a:xfrm>
            <a:off x="3323771" y="4348402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663366"/>
                </a:solidFill>
                <a:latin typeface="Trebuchet MS" panose="020B0603020202020204" pitchFamily="34" charset="0"/>
              </a:rPr>
              <a:t>Italy</a:t>
            </a:r>
            <a:endParaRPr lang="nl-NL" sz="5400" dirty="0">
              <a:solidFill>
                <a:srgbClr val="663366"/>
              </a:solidFill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7010400" y="5182974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Trebuchet MS" panose="020B0603020202020204" pitchFamily="34" charset="0"/>
              </a:rPr>
              <a:t>Japan</a:t>
            </a:r>
            <a:endParaRPr lang="nl-NL" sz="5400" dirty="0">
              <a:solidFill>
                <a:schemeClr val="bg1"/>
              </a:solidFill>
            </a:endParaRPr>
          </a:p>
        </p:txBody>
      </p:sp>
      <p:sp>
        <p:nvSpPr>
          <p:cNvPr id="47" name="Tekstvak 46"/>
          <p:cNvSpPr txBox="1"/>
          <p:nvPr/>
        </p:nvSpPr>
        <p:spPr>
          <a:xfrm>
            <a:off x="3200400" y="3230803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613265"/>
                </a:solidFill>
                <a:latin typeface="Trebuchet MS" panose="020B0603020202020204" pitchFamily="34" charset="0"/>
              </a:rPr>
              <a:t>Korea</a:t>
            </a:r>
            <a:endParaRPr lang="nl-NL" sz="6600" dirty="0">
              <a:solidFill>
                <a:srgbClr val="613265"/>
              </a:solidFill>
            </a:endParaRPr>
          </a:p>
        </p:txBody>
      </p:sp>
      <p:sp>
        <p:nvSpPr>
          <p:cNvPr id="48" name="Tekstvak 47"/>
          <p:cNvSpPr txBox="1"/>
          <p:nvPr/>
        </p:nvSpPr>
        <p:spPr>
          <a:xfrm>
            <a:off x="5979886" y="2149489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613265"/>
                </a:solidFill>
                <a:latin typeface="Trebuchet MS" panose="020B0603020202020204" pitchFamily="34" charset="0"/>
              </a:rPr>
              <a:t>Latvia</a:t>
            </a:r>
            <a:endParaRPr lang="nl-NL" sz="6600" dirty="0">
              <a:solidFill>
                <a:srgbClr val="613265"/>
              </a:solidFill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5493657" y="5306346"/>
            <a:ext cx="365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solidFill>
                  <a:srgbClr val="613265"/>
                </a:solidFill>
                <a:latin typeface="Trebuchet MS" panose="020B0603020202020204" pitchFamily="34" charset="0"/>
              </a:rPr>
              <a:t>Lihuania</a:t>
            </a:r>
            <a:endParaRPr lang="nl-NL" sz="4800" dirty="0">
              <a:solidFill>
                <a:srgbClr val="613265"/>
              </a:solidFill>
            </a:endParaRPr>
          </a:p>
        </p:txBody>
      </p:sp>
      <p:sp>
        <p:nvSpPr>
          <p:cNvPr id="50" name="Tekstvak 49"/>
          <p:cNvSpPr txBox="1"/>
          <p:nvPr/>
        </p:nvSpPr>
        <p:spPr>
          <a:xfrm>
            <a:off x="5210629" y="3078403"/>
            <a:ext cx="365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rebuchet MS" panose="020B0603020202020204" pitchFamily="34" charset="0"/>
              </a:rPr>
              <a:t>Macedonia</a:t>
            </a:r>
            <a:endParaRPr lang="nl-NL" sz="4800" dirty="0">
              <a:solidFill>
                <a:schemeClr val="bg1"/>
              </a:solidFill>
            </a:endParaRPr>
          </a:p>
        </p:txBody>
      </p:sp>
      <p:sp>
        <p:nvSpPr>
          <p:cNvPr id="51" name="Tekstvak 50"/>
          <p:cNvSpPr txBox="1"/>
          <p:nvPr/>
        </p:nvSpPr>
        <p:spPr>
          <a:xfrm>
            <a:off x="3287486" y="3956518"/>
            <a:ext cx="3650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Trebuchet MS" panose="020B0603020202020204" pitchFamily="34" charset="0"/>
              </a:rPr>
              <a:t>Malaysia</a:t>
            </a:r>
            <a:endParaRPr lang="nl-NL" sz="6000" dirty="0">
              <a:solidFill>
                <a:schemeClr val="bg1"/>
              </a:solidFill>
            </a:endParaRPr>
          </a:p>
        </p:txBody>
      </p:sp>
      <p:sp>
        <p:nvSpPr>
          <p:cNvPr id="52" name="Tekstvak 51"/>
          <p:cNvSpPr txBox="1"/>
          <p:nvPr/>
        </p:nvSpPr>
        <p:spPr>
          <a:xfrm>
            <a:off x="6201419" y="4185767"/>
            <a:ext cx="3650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663366"/>
                </a:solidFill>
                <a:latin typeface="Trebuchet MS" panose="020B0603020202020204" pitchFamily="34" charset="0"/>
              </a:rPr>
              <a:t>Mexico</a:t>
            </a:r>
            <a:endParaRPr lang="nl-NL" sz="4400" dirty="0">
              <a:solidFill>
                <a:srgbClr val="663366"/>
              </a:solidFill>
            </a:endParaRPr>
          </a:p>
        </p:txBody>
      </p:sp>
      <p:sp>
        <p:nvSpPr>
          <p:cNvPr id="53" name="Tekstvak 52"/>
          <p:cNvSpPr txBox="1"/>
          <p:nvPr/>
        </p:nvSpPr>
        <p:spPr>
          <a:xfrm>
            <a:off x="3556191" y="4925996"/>
            <a:ext cx="3650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663366"/>
                </a:solidFill>
                <a:latin typeface="Trebuchet MS" panose="020B0603020202020204" pitchFamily="34" charset="0"/>
              </a:rPr>
              <a:t>Marocco</a:t>
            </a:r>
            <a:endParaRPr lang="nl-NL" sz="4400" dirty="0">
              <a:solidFill>
                <a:srgbClr val="663366"/>
              </a:solidFill>
            </a:endParaRPr>
          </a:p>
        </p:txBody>
      </p:sp>
      <p:sp>
        <p:nvSpPr>
          <p:cNvPr id="54" name="Tekstvak 53"/>
          <p:cNvSpPr txBox="1"/>
          <p:nvPr/>
        </p:nvSpPr>
        <p:spPr>
          <a:xfrm>
            <a:off x="6422763" y="2843196"/>
            <a:ext cx="243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Trebuchet MS" panose="020B0603020202020204" pitchFamily="34" charset="0"/>
              </a:rPr>
              <a:t>Nepal</a:t>
            </a:r>
            <a:endParaRPr lang="nl-NL" sz="4400" dirty="0">
              <a:solidFill>
                <a:schemeClr val="bg1"/>
              </a:solidFill>
            </a:endParaRPr>
          </a:p>
        </p:txBody>
      </p:sp>
      <p:sp>
        <p:nvSpPr>
          <p:cNvPr id="55" name="Tekstvak 54"/>
          <p:cNvSpPr txBox="1"/>
          <p:nvPr/>
        </p:nvSpPr>
        <p:spPr>
          <a:xfrm>
            <a:off x="7010591" y="4330910"/>
            <a:ext cx="243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rebuchet MS" panose="020B0603020202020204" pitchFamily="34" charset="0"/>
              </a:rPr>
              <a:t>Norway</a:t>
            </a:r>
            <a:endParaRPr lang="nl-NL" sz="4800" dirty="0">
              <a:solidFill>
                <a:schemeClr val="bg1"/>
              </a:solidFill>
            </a:endParaRPr>
          </a:p>
        </p:txBody>
      </p:sp>
      <p:sp>
        <p:nvSpPr>
          <p:cNvPr id="56" name="Tekstvak 55"/>
          <p:cNvSpPr txBox="1"/>
          <p:nvPr/>
        </p:nvSpPr>
        <p:spPr>
          <a:xfrm>
            <a:off x="2852248" y="5600910"/>
            <a:ext cx="243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613265"/>
                </a:solidFill>
                <a:latin typeface="Trebuchet MS" panose="020B0603020202020204" pitchFamily="34" charset="0"/>
              </a:rPr>
              <a:t>Poland</a:t>
            </a:r>
            <a:endParaRPr lang="nl-NL" sz="4800" dirty="0">
              <a:solidFill>
                <a:srgbClr val="613265"/>
              </a:solidFill>
            </a:endParaRPr>
          </a:p>
        </p:txBody>
      </p:sp>
      <p:sp>
        <p:nvSpPr>
          <p:cNvPr id="57" name="Tekstvak 56"/>
          <p:cNvSpPr txBox="1"/>
          <p:nvPr/>
        </p:nvSpPr>
        <p:spPr>
          <a:xfrm>
            <a:off x="3608577" y="2815307"/>
            <a:ext cx="2634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rebuchet MS" panose="020B0603020202020204" pitchFamily="34" charset="0"/>
              </a:rPr>
              <a:t>Portugal</a:t>
            </a:r>
            <a:endParaRPr lang="nl-NL" sz="4800" dirty="0">
              <a:solidFill>
                <a:schemeClr val="bg1"/>
              </a:solidFill>
            </a:endParaRPr>
          </a:p>
        </p:txBody>
      </p:sp>
      <p:sp>
        <p:nvSpPr>
          <p:cNvPr id="58" name="Tekstvak 57"/>
          <p:cNvSpPr txBox="1"/>
          <p:nvPr/>
        </p:nvSpPr>
        <p:spPr>
          <a:xfrm>
            <a:off x="5929085" y="3873710"/>
            <a:ext cx="2634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663366"/>
                </a:solidFill>
                <a:latin typeface="Trebuchet MS" panose="020B0603020202020204" pitchFamily="34" charset="0"/>
              </a:rPr>
              <a:t>Romania</a:t>
            </a:r>
            <a:endParaRPr lang="nl-NL" sz="4800" dirty="0">
              <a:solidFill>
                <a:srgbClr val="663366"/>
              </a:solidFill>
            </a:endParaRPr>
          </a:p>
        </p:txBody>
      </p:sp>
      <p:sp>
        <p:nvSpPr>
          <p:cNvPr id="59" name="Tekstvak 58"/>
          <p:cNvSpPr txBox="1"/>
          <p:nvPr/>
        </p:nvSpPr>
        <p:spPr>
          <a:xfrm>
            <a:off x="5595258" y="3579146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Trebuchet MS" panose="020B0603020202020204" pitchFamily="34" charset="0"/>
              </a:rPr>
              <a:t>Russia</a:t>
            </a:r>
            <a:endParaRPr lang="nl-NL" sz="5400" dirty="0">
              <a:solidFill>
                <a:schemeClr val="bg1"/>
              </a:solidFill>
            </a:endParaRPr>
          </a:p>
        </p:txBody>
      </p:sp>
      <p:sp>
        <p:nvSpPr>
          <p:cNvPr id="60" name="Tekstvak 59"/>
          <p:cNvSpPr txBox="1"/>
          <p:nvPr/>
        </p:nvSpPr>
        <p:spPr>
          <a:xfrm>
            <a:off x="3668655" y="3361432"/>
            <a:ext cx="5076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Trebuchet MS" panose="020B0603020202020204" pitchFamily="34" charset="0"/>
              </a:rPr>
              <a:t>Slovakia</a:t>
            </a: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61" name="Tekstvak 60"/>
          <p:cNvSpPr txBox="1"/>
          <p:nvPr/>
        </p:nvSpPr>
        <p:spPr>
          <a:xfrm>
            <a:off x="5508172" y="3811375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613265"/>
                </a:solidFill>
                <a:latin typeface="Trebuchet MS" panose="020B0603020202020204" pitchFamily="34" charset="0"/>
              </a:rPr>
              <a:t>South Africa</a:t>
            </a:r>
            <a:endParaRPr lang="nl-NL" sz="4800" dirty="0">
              <a:solidFill>
                <a:srgbClr val="613265"/>
              </a:solidFill>
            </a:endParaRPr>
          </a:p>
        </p:txBody>
      </p:sp>
      <p:sp>
        <p:nvSpPr>
          <p:cNvPr id="62" name="Tekstvak 61"/>
          <p:cNvSpPr txBox="1"/>
          <p:nvPr/>
        </p:nvSpPr>
        <p:spPr>
          <a:xfrm>
            <a:off x="4887856" y="4348402"/>
            <a:ext cx="3022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Trebuchet MS" panose="020B0603020202020204" pitchFamily="34" charset="0"/>
              </a:rPr>
              <a:t>Spain</a:t>
            </a:r>
            <a:endParaRPr lang="nl-NL" sz="4800" dirty="0">
              <a:solidFill>
                <a:schemeClr val="bg1"/>
              </a:solidFill>
            </a:endParaRPr>
          </a:p>
        </p:txBody>
      </p:sp>
      <p:sp>
        <p:nvSpPr>
          <p:cNvPr id="63" name="Tekstvak 62"/>
          <p:cNvSpPr txBox="1"/>
          <p:nvPr/>
        </p:nvSpPr>
        <p:spPr>
          <a:xfrm>
            <a:off x="4198427" y="4082089"/>
            <a:ext cx="5076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613265"/>
                </a:solidFill>
                <a:latin typeface="Trebuchet MS" panose="020B0603020202020204" pitchFamily="34" charset="0"/>
              </a:rPr>
              <a:t>Sweden</a:t>
            </a:r>
            <a:endParaRPr lang="nl-NL" sz="5400" dirty="0">
              <a:solidFill>
                <a:srgbClr val="613265"/>
              </a:solidFill>
            </a:endParaRPr>
          </a:p>
        </p:txBody>
      </p:sp>
      <p:sp>
        <p:nvSpPr>
          <p:cNvPr id="64" name="Tekstvak 63"/>
          <p:cNvSpPr txBox="1"/>
          <p:nvPr/>
        </p:nvSpPr>
        <p:spPr>
          <a:xfrm>
            <a:off x="3639626" y="2606689"/>
            <a:ext cx="5076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Switserland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65" name="Tekstvak 64"/>
          <p:cNvSpPr txBox="1"/>
          <p:nvPr/>
        </p:nvSpPr>
        <p:spPr>
          <a:xfrm>
            <a:off x="3737428" y="3375946"/>
            <a:ext cx="2982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613265"/>
                </a:solidFill>
                <a:latin typeface="Trebuchet MS" panose="020B0603020202020204" pitchFamily="34" charset="0"/>
              </a:rPr>
              <a:t>Taiwan</a:t>
            </a:r>
            <a:endParaRPr lang="nl-NL" sz="4000" dirty="0">
              <a:solidFill>
                <a:srgbClr val="613265"/>
              </a:solidFill>
            </a:endParaRPr>
          </a:p>
        </p:txBody>
      </p:sp>
      <p:sp>
        <p:nvSpPr>
          <p:cNvPr id="66" name="Tekstvak 65"/>
          <p:cNvSpPr txBox="1"/>
          <p:nvPr/>
        </p:nvSpPr>
        <p:spPr>
          <a:xfrm>
            <a:off x="3171371" y="3709774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613265"/>
                </a:solidFill>
                <a:latin typeface="Trebuchet MS" panose="020B0603020202020204" pitchFamily="34" charset="0"/>
              </a:rPr>
              <a:t>Thailand</a:t>
            </a:r>
            <a:endParaRPr lang="nl-NL" sz="6600" dirty="0">
              <a:solidFill>
                <a:srgbClr val="613265"/>
              </a:solidFill>
            </a:endParaRPr>
          </a:p>
        </p:txBody>
      </p:sp>
      <p:sp>
        <p:nvSpPr>
          <p:cNvPr id="67" name="Tekstvak 66"/>
          <p:cNvSpPr txBox="1"/>
          <p:nvPr/>
        </p:nvSpPr>
        <p:spPr>
          <a:xfrm>
            <a:off x="3513745" y="29087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613265"/>
                </a:solidFill>
                <a:latin typeface="Trebuchet MS" panose="020B0603020202020204" pitchFamily="34" charset="0"/>
              </a:rPr>
              <a:t>Turkey</a:t>
            </a:r>
            <a:endParaRPr lang="nl-NL" sz="5400" dirty="0">
              <a:solidFill>
                <a:srgbClr val="613265"/>
              </a:solidFill>
            </a:endParaRPr>
          </a:p>
        </p:txBody>
      </p:sp>
      <p:sp>
        <p:nvSpPr>
          <p:cNvPr id="68" name="Tekstvak 67"/>
          <p:cNvSpPr txBox="1"/>
          <p:nvPr/>
        </p:nvSpPr>
        <p:spPr>
          <a:xfrm>
            <a:off x="4122058" y="3658974"/>
            <a:ext cx="455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Trebuchet MS" panose="020B0603020202020204" pitchFamily="34" charset="0"/>
              </a:rPr>
              <a:t>United Kingdom</a:t>
            </a:r>
            <a:endParaRPr lang="nl-NL" sz="2800" dirty="0">
              <a:solidFill>
                <a:schemeClr val="bg1"/>
              </a:solidFill>
            </a:endParaRPr>
          </a:p>
        </p:txBody>
      </p:sp>
      <p:sp>
        <p:nvSpPr>
          <p:cNvPr id="69" name="Tekstvak 68"/>
          <p:cNvSpPr txBox="1"/>
          <p:nvPr/>
        </p:nvSpPr>
        <p:spPr>
          <a:xfrm>
            <a:off x="6567714" y="2751832"/>
            <a:ext cx="2924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Trebuchet MS" panose="020B0603020202020204" pitchFamily="34" charset="0"/>
              </a:rPr>
              <a:t>Uruguay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70" name="Tekstvak 69"/>
          <p:cNvSpPr txBox="1"/>
          <p:nvPr/>
        </p:nvSpPr>
        <p:spPr>
          <a:xfrm>
            <a:off x="4597570" y="3680746"/>
            <a:ext cx="5076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chemeClr val="bg1"/>
                </a:solidFill>
                <a:latin typeface="Trebuchet MS" panose="020B0603020202020204" pitchFamily="34" charset="0"/>
              </a:rPr>
              <a:t>USA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71" name="Tekstvak 70"/>
          <p:cNvSpPr txBox="1"/>
          <p:nvPr/>
        </p:nvSpPr>
        <p:spPr>
          <a:xfrm>
            <a:off x="4143829" y="4504230"/>
            <a:ext cx="3882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613265"/>
                </a:solidFill>
                <a:latin typeface="Trebuchet MS" panose="020B0603020202020204" pitchFamily="34" charset="0"/>
              </a:rPr>
              <a:t>Zambia</a:t>
            </a:r>
            <a:endParaRPr lang="nl-NL" sz="6600" dirty="0">
              <a:solidFill>
                <a:srgbClr val="613265"/>
              </a:solidFill>
            </a:endParaRPr>
          </a:p>
        </p:txBody>
      </p:sp>
      <p:sp>
        <p:nvSpPr>
          <p:cNvPr id="72" name="Rechthoek 71"/>
          <p:cNvSpPr/>
          <p:nvPr/>
        </p:nvSpPr>
        <p:spPr>
          <a:xfrm>
            <a:off x="9914164" y="-60134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367786" y="2630793"/>
            <a:ext cx="5802507" cy="285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Embedded in the region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Excelling outside the school walls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Contribute to the economy and society</a:t>
            </a:r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72609123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38837 0.07314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365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66667E-6 4.44444E-6 L -0.54792 0.04004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96" y="19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94444E-6 4.07407E-6 L -0.44254 -0.12037 " pathEditMode="relative" rAng="0" ptsTypes="AA">
                                      <p:cBhvr>
                                        <p:cTn id="37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5" y="-60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E-6 1.48148E-6 L -0.59566 -0.05671 " pathEditMode="relative" rAng="0" ptsTypes="AA">
                                      <p:cBhvr>
                                        <p:cTn id="4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-284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3.7037E-6 L -0.62674 -0.23635 " pathEditMode="relative" rAng="0" ptsTypes="AA">
                                      <p:cBhvr>
                                        <p:cTn id="57" dur="2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37" y="-1182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4.07407E-6 L -0.34652 -0.23936 " pathEditMode="relative" rAng="0" ptsTypes="AA">
                                      <p:cBhvr>
                                        <p:cTn id="67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-119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decel="100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33333E-6 -4.81481E-6 L -0.65208 -0.10277 " pathEditMode="relative" rAng="0" ptsTypes="AA">
                                      <p:cBhvr>
                                        <p:cTn id="77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04" y="-513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decel="10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33333E-6 -3.7037E-7 L -0.64965 0.08958 " pathEditMode="relative" rAng="0" ptsTypes="AA">
                                      <p:cBhvr>
                                        <p:cTn id="87" dur="2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83" y="4468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pat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1.48148E-6 L -0.69375 -0.125 " pathEditMode="relative" rAng="0" ptsTypes="AA">
                                      <p:cBhvr>
                                        <p:cTn id="97" dur="2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88" y="-625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decel="10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2.77778E-6 3.7037E-6 L -0.58976 -0.30903 " pathEditMode="relative" rAng="0" ptsTypes="AA">
                                      <p:cBhvr>
                                        <p:cTn id="107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7" y="-15463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path" presetSubtype="0" decel="10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22222E-6 3.7037E-7 L -0.58975 -0.30903 " pathEditMode="relative" rAng="0" ptsTypes="AA">
                                      <p:cBhvr>
                                        <p:cTn id="117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7" y="-15463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decel="100000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5E-6 -2.59259E-6 L -0.50244 0.01181 " pathEditMode="relative" rAng="0" ptsTypes="AA">
                                      <p:cBhvr>
                                        <p:cTn id="127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22" y="579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path" presetSubtype="0" decel="10000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4.16667E-6 -4.81481E-6 L -0.55105 -0.15 " pathEditMode="relative" rAng="0" ptsTypes="AA">
                                      <p:cBhvr>
                                        <p:cTn id="137" dur="2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52" y="-750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path" presetSubtype="0" decel="10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85185E-6 L -0.75452 0.04375 " pathEditMode="relative" rAng="0" ptsTypes="AA">
                                      <p:cBhvr>
                                        <p:cTn id="147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26" y="2176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2" presetClass="path" presetSubtype="0" decel="10000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2.5E-6 2.22222E-6 L -0.47604 -0.13843 " pathEditMode="relative" rAng="0" ptsTypes="AA">
                                      <p:cBhvr>
                                        <p:cTn id="157" dur="2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2" y="-6921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decel="10000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5E-6 3.7037E-6 L -0.61025 -0.06551 " pathEditMode="relative" rAng="0" ptsTypes="AA">
                                      <p:cBhvr>
                                        <p:cTn id="167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21" y="-3287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2" presetClass="path" presetSubtype="0" decel="10000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1.38889E-6 -2.22222E-6 L -0.47604 -0.13842 " pathEditMode="relative" rAng="0" ptsTypes="AA">
                                      <p:cBhvr>
                                        <p:cTn id="177" dur="2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2" y="-6921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2" presetClass="path" presetSubtype="0" decel="100000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05556E-6 7.40741E-7 L -0.64757 -0.1088 " pathEditMode="relative" rAng="0" ptsTypes="AA">
                                      <p:cBhvr>
                                        <p:cTn id="187" dur="2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78" y="-5440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2" presetClass="path" presetSubtype="0" decel="10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11111E-6 -4.07407E-6 L -0.39757 -0.28541 " pathEditMode="relative" rAng="0" ptsTypes="AA">
                                      <p:cBhvr>
                                        <p:cTn id="197" dur="2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8" y="-14282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path" presetSubtype="0" decel="10000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4.72222E-6 -2.96296E-6 L -0.61753 -0.25254 " pathEditMode="relative" rAng="0" ptsTypes="AA">
                                      <p:cBhvr>
                                        <p:cTn id="207" dur="2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85" y="-12639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2" presetClass="path" presetSubtype="0" decel="10000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4.16667E-6 0 L -0.53246 0.09769 " pathEditMode="relative" rAng="0" ptsTypes="AA">
                                      <p:cBhvr>
                                        <p:cTn id="217" dur="2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32" y="4884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2" presetClass="path" presetSubtype="0" decel="100000" fill="hold" grpId="2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5E-6 1.11111E-6 L -0.45244 -0.08333 " pathEditMode="relative" rAng="0" ptsTypes="AA">
                                      <p:cBhvr>
                                        <p:cTn id="227" dur="2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22" y="-4167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42" presetClass="path" presetSubtype="0" decel="10000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0.01111 -0.0801 L -0.81753 -0.27686 " pathEditMode="relative" rAng="0" ptsTypes="AA">
                                      <p:cBhvr>
                                        <p:cTn id="237" dur="2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30" y="-9838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42" presetClass="path" presetSubtype="0" decel="10000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3.33333E-6 -1.85185E-6 L -0.42135 -0.04815 " pathEditMode="relative" rAng="0" ptsTypes="AA">
                                      <p:cBhvr>
                                        <p:cTn id="247" dur="2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76" y="-2407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42" presetClass="path" presetSubtype="0" decel="10000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3.61111E-6 -2.96296E-6 L -0.69202 0.10324 " pathEditMode="relative" rAng="0" ptsTypes="AA">
                                      <p:cBhvr>
                                        <p:cTn id="257" dur="2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01" y="5162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53" presetClass="entr" presetSubtype="16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42" presetClass="path" presetSubtype="0" decel="10000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2.77778E-6 7.40741E-7 L -0.64896 -0.26389 " pathEditMode="relative" rAng="0" ptsTypes="AA">
                                      <p:cBhvr>
                                        <p:cTn id="267" dur="2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13194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42" presetClass="path" presetSubtype="0" decel="10000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4.44444E-6 -7.40741E-7 L -0.65677 0.03449 " pathEditMode="relative" rAng="0" ptsTypes="AA">
                                      <p:cBhvr>
                                        <p:cTn id="277" dur="20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7" y="1713"/>
                                    </p:animMotion>
                                  </p:childTnLst>
                                </p:cTn>
                              </p:par>
                              <p:par>
                                <p:cTn id="278" presetID="53" presetClass="entr" presetSubtype="1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2" presetClass="path" presetSubtype="0" decel="100000" fill="hold" grpId="2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2.22222E-6 4.07407E-6 L -0.45261 -0.11551 " pathEditMode="relative" rAng="0" ptsTypes="AA">
                                      <p:cBhvr>
                                        <p:cTn id="287" dur="2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39" y="-5787"/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42" presetClass="path" presetSubtype="0" decel="10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22222E-6 4.81481E-6 L -0.72049 -0.07061 " pathEditMode="relative" rAng="0" ptsTypes="AA">
                                      <p:cBhvr>
                                        <p:cTn id="297" dur="2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4" y="-3542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42" presetClass="path" presetSubtype="0" decel="10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66667E-6 4.44444E-6 L -0.44566 -0.19653 " pathEditMode="relative" rAng="0" ptsTypes="AA">
                                      <p:cBhvr>
                                        <p:cTn id="307" dur="2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92" y="-9838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53" presetClass="entr" presetSubtype="1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2" presetClass="path" presetSubtype="0" decel="10000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3.05556E-6 -4.07407E-6 L -0.621 0.04213 " pathEditMode="relative" rAng="0" ptsTypes="AA">
                                      <p:cBhvr>
                                        <p:cTn id="317" dur="2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59" y="2106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53" presetClass="entr" presetSubtype="16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42" presetClass="path" presetSubtype="0" decel="10000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8.33333E-7 3.7037E-7 L -0.71215 -0.13542 " pathEditMode="relative" rAng="0" ptsTypes="AA">
                                      <p:cBhvr>
                                        <p:cTn id="327" dur="2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08" y="-6782"/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42" presetClass="path" presetSubtype="0" decel="100000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4.81481E-6 L -0.28923 -0.33333 " pathEditMode="relative" rAng="0" ptsTypes="AA">
                                      <p:cBhvr>
                                        <p:cTn id="337" dur="20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6667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42" presetClass="path" presetSubtype="0" decel="100000" fill="hold" grpId="2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4.72222E-6 -4.81481E-6 L -0.3441 0.04676 " pathEditMode="relative" rAng="0" ptsTypes="AA">
                                      <p:cBhvr>
                                        <p:cTn id="347" dur="20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5" y="2338"/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42" presetClass="path" presetSubtype="0" decel="100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1.11111E-6 -2.96296E-6 L -0.3441 0.04676 " pathEditMode="relative" rAng="0" ptsTypes="AA">
                                      <p:cBhvr>
                                        <p:cTn id="357" dur="2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5" y="2338"/>
                                    </p:animMotion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42" presetClass="path" presetSubtype="0" decel="100000" fill="hold" grpId="2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2.5E-6 -3.7037E-7 L -0.70087 -0.04306 " pathEditMode="relative" rAng="0" ptsTypes="AA">
                                      <p:cBhvr>
                                        <p:cTn id="367" dur="20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52" y="-2153"/>
                                    </p:animMotion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42" presetClass="path" presetSubtype="0" decel="100000" fill="hold" grpId="2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5.55556E-7 1.11111E-6 L -0.54549 -0.00787 " pathEditMode="relative" rAng="0" ptsTypes="AA">
                                      <p:cBhvr>
                                        <p:cTn id="377" dur="2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-394"/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42" presetClass="path" presetSubtype="0" decel="10000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3.88889E-6 -3.7037E-6 L -0.67708 -0.04051 " pathEditMode="relative" rAng="0" ptsTypes="AA">
                                      <p:cBhvr>
                                        <p:cTn id="387" dur="20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4" y="-2037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53" presetClass="entr" presetSubtype="16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42" presetClass="path" presetSubtype="0" decel="100000" fill="hold" grpId="2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3.61111E-6 -1.85185E-6 L -0.56806 -0.19815 " pathEditMode="relative" rAng="0" ptsTypes="AA">
                                      <p:cBhvr>
                                        <p:cTn id="397" dur="20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03" y="-9907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42" presetClass="path" presetSubtype="0" decel="10000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94444E-6 4.07407E-6 L -0.60798 -0.16598 " pathEditMode="relative" rAng="0" ptsTypes="AA">
                                      <p:cBhvr>
                                        <p:cTn id="407" dur="2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-8310"/>
                                    </p:animMotion>
                                  </p:childTnLst>
                                </p:cTn>
                              </p:par>
                              <p:par>
                                <p:cTn id="408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1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42" presetClass="path" presetSubtype="0" decel="100000" fill="hold" grpId="2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-8.33333E-7 7.40741E-7 L -0.56753 0.08218 " pathEditMode="relative" rAng="0" ptsTypes="AA">
                                      <p:cBhvr>
                                        <p:cTn id="417" dur="2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85" y="4097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42" presetClass="path" presetSubtype="0" decel="100000" fill="hold" grpId="2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-1.38889E-6 0 L -0.41146 0.00856 " pathEditMode="relative" rAng="0" ptsTypes="AA">
                                      <p:cBhvr>
                                        <p:cTn id="427" dur="2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417"/>
                                    </p:animMotion>
                                  </p:childTnLst>
                                </p:cTn>
                              </p:par>
                              <p:par>
                                <p:cTn id="428" presetID="53" presetClass="entr" presetSubtype="16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grpId="1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42" presetClass="path" presetSubtype="0" decel="100000" fill="hold" grpId="2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1.66667E-6 7.40741E-7 L -0.53889 -0.07986 " pathEditMode="relative" rAng="0" ptsTypes="AA">
                                      <p:cBhvr>
                                        <p:cTn id="437" dur="2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4005"/>
                                    </p:animMotion>
                                  </p:childTnLst>
                                </p:cTn>
                              </p:par>
                              <p:par>
                                <p:cTn id="438" presetID="53" presetClass="entr" presetSubtype="16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xit" presetSubtype="0" fill="hold" grpId="1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42" presetClass="path" presetSubtype="0" decel="100000" fill="hold" grpId="2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-4.72222E-6 4.81481E-6 L -0.44756 0.04884 " pathEditMode="relative" rAng="0" ptsTypes="AA">
                                      <p:cBhvr>
                                        <p:cTn id="447" dur="20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78" y="2431"/>
                                    </p:animMotion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10" presetClass="exit" presetSubtype="0" fill="hold" grpId="1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42" presetClass="path" presetSubtype="0" decel="100000" fill="hold" grpId="2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 2.22222E-6 L -0.6 -0.05301 " pathEditMode="relative" rAng="0" ptsTypes="AA">
                                      <p:cBhvr>
                                        <p:cTn id="457" dur="20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0" y="-2662"/>
                                    </p:animMotion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5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42" presetClass="path" presetSubtype="0" decel="100000" fill="hold" grpId="2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5E-6 2.22222E-6 L -0.69202 0.10324 " pathEditMode="relative" rAng="0" ptsTypes="AA">
                                      <p:cBhvr>
                                        <p:cTn id="467" dur="20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01" y="5162"/>
                                    </p:animMotion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grpId="1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42" presetClass="path" presetSubtype="0" decel="100000" fill="hold" grpId="2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1.94444E-6 2.59259E-6 L -0.62951 -0.15602 " pathEditMode="relative" rAng="0" ptsTypes="AA">
                                      <p:cBhvr>
                                        <p:cTn id="477" dur="20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76" y="-7801"/>
                                    </p:animMotion>
                                  </p:childTnLst>
                                </p:cTn>
                              </p:par>
                              <p:par>
                                <p:cTn id="478" presetID="53" presetClass="entr" presetSubtype="16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10" presetClass="exit" presetSubtype="0" fill="hold" grpId="1" nodeType="withEffect">
                                  <p:stCondLst>
                                    <p:cond delay="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42" presetClass="path" presetSubtype="0" decel="100000" fill="hold" grpId="2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1.38889E-6 0 L -0.52257 -0.22963 " pathEditMode="relative" rAng="0" ptsTypes="AA">
                                      <p:cBhvr>
                                        <p:cTn id="487" dur="20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8" y="-11481"/>
                                    </p:animMotion>
                                  </p:childTnLst>
                                </p:cTn>
                              </p:par>
                              <p:par>
                                <p:cTn id="488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42 -0.09213 L 0.35625 -0.0595 " pathEditMode="relative" rAng="0" ptsTypes="AA">
                                      <p:cBhvr>
                                        <p:cTn id="492" dur="6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1574"/>
                                    </p:animMotion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23" grpId="0"/>
      <p:bldP spid="23" grpId="1"/>
      <p:bldP spid="23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1" grpId="0"/>
      <p:bldP spid="41" grpId="1"/>
      <p:bldP spid="41" grpId="2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68" grpId="0"/>
      <p:bldP spid="68" grpId="1"/>
      <p:bldP spid="68" grpId="2"/>
      <p:bldP spid="69" grpId="0"/>
      <p:bldP spid="69" grpId="1"/>
      <p:bldP spid="69" grpId="2"/>
      <p:bldP spid="70" grpId="0"/>
      <p:bldP spid="70" grpId="1"/>
      <p:bldP spid="70" grpId="2"/>
      <p:bldP spid="71" grpId="0"/>
      <p:bldP spid="71" grpId="1"/>
      <p:bldP spid="71" grpId="2"/>
      <p:bldP spid="72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77328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9644">
            <a:off x="-6191250" y="1683767"/>
            <a:ext cx="9144000" cy="4572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77328" cy="68580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8022" y="1069340"/>
            <a:ext cx="5083993" cy="506476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6585" y="957033"/>
            <a:ext cx="5263976" cy="5263974"/>
          </a:xfrm>
          <a:prstGeom prst="rect">
            <a:avLst/>
          </a:prstGeom>
        </p:spPr>
      </p:pic>
      <p:sp>
        <p:nvSpPr>
          <p:cNvPr id="72" name="Rechthoek 71"/>
          <p:cNvSpPr/>
          <p:nvPr/>
        </p:nvSpPr>
        <p:spPr>
          <a:xfrm>
            <a:off x="9914164" y="-60134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sp>
        <p:nvSpPr>
          <p:cNvPr id="75" name="Rectangle 2"/>
          <p:cNvSpPr/>
          <p:nvPr/>
        </p:nvSpPr>
        <p:spPr>
          <a:xfrm>
            <a:off x="966086" y="4461823"/>
            <a:ext cx="7152279" cy="56169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ctr" anchorCtr="0" compatLnSpc="1">
            <a:spAutoFit/>
          </a:bodyPr>
          <a:lstStyle/>
          <a:p>
            <a:pPr indent="336947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Growth through focus and challenge</a:t>
            </a:r>
            <a:endParaRPr lang="nl-NL" sz="3200" dirty="0">
              <a:solidFill>
                <a:schemeClr val="bg1"/>
              </a:solidFill>
              <a:latin typeface="Trebuchet MS" panose="020B0603020202020204" pitchFamily="34" charset="0"/>
              <a:ea typeface=""/>
              <a:cs typeface=""/>
            </a:endParaRPr>
          </a:p>
        </p:txBody>
      </p:sp>
      <p:pic>
        <p:nvPicPr>
          <p:cNvPr id="76" name="Afbeelding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932" y="2694152"/>
            <a:ext cx="1278371" cy="1226936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Afbeelding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582" y="3258112"/>
            <a:ext cx="797242" cy="659011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Afbeelding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332" y="3255357"/>
            <a:ext cx="734813" cy="666558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Afbeelding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775" y="3260355"/>
            <a:ext cx="498274" cy="674010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Afbeelding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073" y="3078992"/>
            <a:ext cx="499343" cy="847598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Afbeelding 1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388" y="3277787"/>
            <a:ext cx="715803" cy="1002982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Afbeelding 1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04" y="1352907"/>
            <a:ext cx="2179294" cy="1443276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effectLst>
            <a:outerShdw blurRad="215900" dist="139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6764872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4.07407E-6 L 0.26527 0.04444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222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8.33333E-7 1.85185E-6 L 0.1243 -0.00695 " pathEditMode="relative" rAng="0" ptsTypes="AA">
                                      <p:cBhvr>
                                        <p:cTn id="36" dur="10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3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88889E-6 1.85185E-6 L -0.11805 0.00185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61111E-6 2.59259E-6 L -0.22048 -0.03172 " pathEditMode="relative" rAng="0" ptsTypes="AA">
                                      <p:cBhvr>
                                        <p:cTn id="64" dur="10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-159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2.96296E-6 L -0.3132 0.00833 " pathEditMode="relative" rAng="0" ptsTypes="AA">
                                      <p:cBhvr>
                                        <p:cTn id="74" dur="10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41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3" presetClass="entr" presetSubtype="27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8" presetClass="emph" presetSubtype="0" ac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5" grpId="0"/>
      <p:bldP spid="7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-101600" y="-88900"/>
            <a:ext cx="9361714" cy="6946900"/>
          </a:xfrm>
          <a:prstGeom prst="rect">
            <a:avLst/>
          </a:prstGeom>
          <a:gradFill>
            <a:gsLst>
              <a:gs pos="71000">
                <a:srgbClr val="C0DFF8"/>
              </a:gs>
              <a:gs pos="55000">
                <a:srgbClr val="A9C8FE"/>
              </a:gs>
              <a:gs pos="49000">
                <a:srgbClr val="8CB2FD"/>
              </a:gs>
              <a:gs pos="27000">
                <a:srgbClr val="588DF5"/>
              </a:gs>
              <a:gs pos="17000">
                <a:srgbClr val="4880FF"/>
              </a:gs>
              <a:gs pos="100000">
                <a:schemeClr val="bg1"/>
              </a:gs>
              <a:gs pos="37000">
                <a:srgbClr val="74A2FA"/>
              </a:gs>
              <a:gs pos="0">
                <a:srgbClr val="2660D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412" y="133165"/>
            <a:ext cx="5406597" cy="6454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7" name="Rechthoek 86"/>
          <p:cNvSpPr/>
          <p:nvPr/>
        </p:nvSpPr>
        <p:spPr>
          <a:xfrm>
            <a:off x="9260114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pic>
        <p:nvPicPr>
          <p:cNvPr id="3" name="SOUNT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33577" y="-1089180"/>
            <a:ext cx="609600" cy="592832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976"/>
            <a:ext cx="9144000" cy="648004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0" y="0"/>
            <a:ext cx="9677326" cy="6885384"/>
          </a:xfrm>
          <a:prstGeom prst="rect">
            <a:avLst/>
          </a:prstGeom>
        </p:spPr>
      </p:pic>
      <p:grpSp>
        <p:nvGrpSpPr>
          <p:cNvPr id="7" name="Groep 6"/>
          <p:cNvGrpSpPr/>
          <p:nvPr/>
        </p:nvGrpSpPr>
        <p:grpSpPr>
          <a:xfrm>
            <a:off x="3779912" y="1916835"/>
            <a:ext cx="3839028" cy="2592999"/>
            <a:chOff x="3585332" y="1628778"/>
            <a:chExt cx="4882178" cy="3297575"/>
          </a:xfrm>
        </p:grpSpPr>
        <p:pic>
          <p:nvPicPr>
            <p:cNvPr id="21" name="Afbeelding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5332" y="2970023"/>
              <a:ext cx="1278371" cy="1226935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Afbeelding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2983" y="3533982"/>
              <a:ext cx="797242" cy="659010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Afbeelding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731" y="3531226"/>
              <a:ext cx="734813" cy="666558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Afbeelding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1175" y="3536226"/>
              <a:ext cx="498274" cy="674010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Afbeelding 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2473" y="3354861"/>
              <a:ext cx="499343" cy="847598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Afbeelding 1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6788" y="3553657"/>
              <a:ext cx="715803" cy="1002982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Afbeelding 1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7904" y="1628778"/>
              <a:ext cx="2179293" cy="1443275"/>
            </a:xfrm>
            <a:prstGeom prst="rect">
              <a:avLst/>
            </a:prstGeom>
            <a:noFill/>
            <a:ln cap="flat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Rectangle 5"/>
            <p:cNvSpPr/>
            <p:nvPr/>
          </p:nvSpPr>
          <p:spPr>
            <a:xfrm>
              <a:off x="3769819" y="4486020"/>
              <a:ext cx="4697691" cy="440333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68580" tIns="34290" rIns="68580" bIns="34290" anchor="ctr" anchorCtr="0" compatLnSpc="1">
              <a:sp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b="1" kern="0" dirty="0" err="1">
                  <a:solidFill>
                    <a:schemeClr val="bg1"/>
                  </a:solidFill>
                  <a:latin typeface="Calibri" pitchFamily="34"/>
                  <a:ea typeface="Calibri" pitchFamily="34"/>
                  <a:cs typeface="Times New Roman" pitchFamily="18"/>
                </a:rPr>
                <a:t>Fontys</a:t>
              </a:r>
              <a:r>
                <a:rPr lang="en-GB" b="1" kern="0" dirty="0">
                  <a:solidFill>
                    <a:schemeClr val="bg1"/>
                  </a:solidFill>
                  <a:latin typeface="Calibri" pitchFamily="34"/>
                  <a:ea typeface="Calibri" pitchFamily="34"/>
                  <a:cs typeface="Times New Roman" pitchFamily="18"/>
                </a:rPr>
                <a:t> University of Applied Sciences</a:t>
              </a:r>
              <a:endParaRPr lang="nl-NL" kern="0" dirty="0">
                <a:solidFill>
                  <a:schemeClr val="bg1"/>
                </a:solidFill>
                <a:latin typeface="Arial" pitchFamily="34"/>
                <a:ea typeface=""/>
                <a:cs typeface=""/>
              </a:endParaRPr>
            </a:p>
          </p:txBody>
        </p:sp>
      </p:grpSp>
      <p:pic>
        <p:nvPicPr>
          <p:cNvPr id="13" name="Afbeelding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effectLst>
            <a:outerShdw blurRad="2159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1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21261">
            <a:off x="-2786209" y="947171"/>
            <a:ext cx="7225544" cy="722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8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403 -0.07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1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-101600" y="-88900"/>
            <a:ext cx="9361714" cy="6946900"/>
          </a:xfrm>
          <a:prstGeom prst="rect">
            <a:avLst/>
          </a:prstGeom>
          <a:gradFill>
            <a:gsLst>
              <a:gs pos="71000">
                <a:srgbClr val="C0DFF8"/>
              </a:gs>
              <a:gs pos="55000">
                <a:srgbClr val="A9C8FE"/>
              </a:gs>
              <a:gs pos="49000">
                <a:srgbClr val="8CB2FD"/>
              </a:gs>
              <a:gs pos="27000">
                <a:srgbClr val="588DF5"/>
              </a:gs>
              <a:gs pos="17000">
                <a:srgbClr val="4880FF"/>
              </a:gs>
              <a:gs pos="100000">
                <a:schemeClr val="bg1"/>
              </a:gs>
              <a:gs pos="37000">
                <a:srgbClr val="74A2FA"/>
              </a:gs>
              <a:gs pos="0">
                <a:srgbClr val="2660D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412" y="133165"/>
            <a:ext cx="5406597" cy="6454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Ovaal 25"/>
          <p:cNvSpPr/>
          <p:nvPr/>
        </p:nvSpPr>
        <p:spPr>
          <a:xfrm>
            <a:off x="4403316" y="4607938"/>
            <a:ext cx="834501" cy="83450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al 26"/>
          <p:cNvSpPr/>
          <p:nvPr/>
        </p:nvSpPr>
        <p:spPr>
          <a:xfrm>
            <a:off x="4721281" y="4931972"/>
            <a:ext cx="186431" cy="186431"/>
          </a:xfrm>
          <a:prstGeom prst="ellipse">
            <a:avLst/>
          </a:prstGeom>
          <a:solidFill>
            <a:srgbClr val="3C2B69"/>
          </a:solidFill>
          <a:ln>
            <a:solidFill>
              <a:srgbClr val="3C2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al 27"/>
          <p:cNvSpPr/>
          <p:nvPr/>
        </p:nvSpPr>
        <p:spPr>
          <a:xfrm>
            <a:off x="4397247" y="4607938"/>
            <a:ext cx="834501" cy="83450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Ovaal 56"/>
          <p:cNvSpPr/>
          <p:nvPr/>
        </p:nvSpPr>
        <p:spPr>
          <a:xfrm>
            <a:off x="3835937" y="4252085"/>
            <a:ext cx="834501" cy="83450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Ovaal 57"/>
          <p:cNvSpPr/>
          <p:nvPr/>
        </p:nvSpPr>
        <p:spPr>
          <a:xfrm>
            <a:off x="4159971" y="4576119"/>
            <a:ext cx="186431" cy="186431"/>
          </a:xfrm>
          <a:prstGeom prst="ellipse">
            <a:avLst/>
          </a:prstGeom>
          <a:solidFill>
            <a:srgbClr val="3C2B69"/>
          </a:solidFill>
          <a:ln>
            <a:solidFill>
              <a:srgbClr val="3C2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/>
          <p:cNvSpPr/>
          <p:nvPr/>
        </p:nvSpPr>
        <p:spPr>
          <a:xfrm>
            <a:off x="3835937" y="4252085"/>
            <a:ext cx="834501" cy="83450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Ovaal 62"/>
          <p:cNvSpPr/>
          <p:nvPr/>
        </p:nvSpPr>
        <p:spPr>
          <a:xfrm>
            <a:off x="5268903" y="4681369"/>
            <a:ext cx="834501" cy="83450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Ovaal 63"/>
          <p:cNvSpPr/>
          <p:nvPr/>
        </p:nvSpPr>
        <p:spPr>
          <a:xfrm>
            <a:off x="5592937" y="5005403"/>
            <a:ext cx="186431" cy="186431"/>
          </a:xfrm>
          <a:prstGeom prst="ellipse">
            <a:avLst/>
          </a:prstGeom>
          <a:solidFill>
            <a:srgbClr val="3C2B69"/>
          </a:solidFill>
          <a:ln>
            <a:solidFill>
              <a:srgbClr val="3C2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Ovaal 64"/>
          <p:cNvSpPr/>
          <p:nvPr/>
        </p:nvSpPr>
        <p:spPr>
          <a:xfrm>
            <a:off x="5268903" y="4681369"/>
            <a:ext cx="834501" cy="83450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9260114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pic>
        <p:nvPicPr>
          <p:cNvPr id="50" name="Afbeelding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932" y="2694152"/>
            <a:ext cx="1278371" cy="1226937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Afbeelding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582" y="3258112"/>
            <a:ext cx="797243" cy="659011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Afbeelding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332" y="3255357"/>
            <a:ext cx="734814" cy="666558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Afbeelding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775" y="3260355"/>
            <a:ext cx="498275" cy="674010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Afbeelding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073" y="3078992"/>
            <a:ext cx="499344" cy="847598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Afbeelding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388" y="3277787"/>
            <a:ext cx="715804" cy="1002982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Afbeelding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04" y="1352905"/>
            <a:ext cx="2179294" cy="1443280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Rectangle 5"/>
          <p:cNvSpPr/>
          <p:nvPr/>
        </p:nvSpPr>
        <p:spPr>
          <a:xfrm>
            <a:off x="2207419" y="4211026"/>
            <a:ext cx="4893006" cy="43858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ctr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kern="0" dirty="0" err="1">
                <a:solidFill>
                  <a:srgbClr val="3C2A69"/>
                </a:solidFill>
                <a:latin typeface="Calibri" pitchFamily="34"/>
                <a:ea typeface="Calibri" pitchFamily="34"/>
                <a:cs typeface="Times New Roman" pitchFamily="18"/>
              </a:rPr>
              <a:t>Fontys</a:t>
            </a:r>
            <a:r>
              <a:rPr lang="en-GB" sz="2400" b="1" kern="0" dirty="0">
                <a:solidFill>
                  <a:srgbClr val="3C2A69"/>
                </a:solidFill>
                <a:latin typeface="Calibri" pitchFamily="34"/>
                <a:ea typeface="Calibri" pitchFamily="34"/>
                <a:cs typeface="Times New Roman" pitchFamily="18"/>
              </a:rPr>
              <a:t> University of Applied Sciences</a:t>
            </a:r>
            <a:endParaRPr lang="nl-NL" sz="2400" kern="0" dirty="0">
              <a:solidFill>
                <a:srgbClr val="3C2A69"/>
              </a:solidFill>
              <a:latin typeface="Arial" pitchFamily="3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8401948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xit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xit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4.16667E-6 4.07407E-6 L 0.26527 0.04444 " pathEditMode="relative" rAng="0" ptsTypes="AA">
                                      <p:cBhvr>
                                        <p:cTn id="65" dur="10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222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8.33333E-7 1.85185E-6 L 0.1243 -0.00695 " pathEditMode="relative" rAng="0" ptsTypes="AA">
                                      <p:cBhvr>
                                        <p:cTn id="75" dur="1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34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3.88889E-6 1.85185E-6 L -0.11805 0.00185 " pathEditMode="relative" rAng="0" ptsTypes="AA">
                                      <p:cBhvr>
                                        <p:cTn id="93" dur="1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9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3.61111E-6 2.59259E-6 L -0.22048 -0.03172 " pathEditMode="relative" rAng="0" ptsTypes="AA">
                                      <p:cBhvr>
                                        <p:cTn id="103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-159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1.94444E-6 2.96296E-6 L -0.3132 0.00833 " pathEditMode="relative" rAng="0" ptsTypes="AA">
                                      <p:cBhvr>
                                        <p:cTn id="113" dur="1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417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2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2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2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8" grpId="2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59" grpId="2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5" grpId="2" animBg="1"/>
      <p:bldP spid="2" grpId="0" animBg="1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36512" y="0"/>
            <a:ext cx="9217024" cy="6857999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2"/>
          <p:cNvSpPr/>
          <p:nvPr/>
        </p:nvSpPr>
        <p:spPr>
          <a:xfrm>
            <a:off x="-2963636" y="6316029"/>
            <a:ext cx="478977" cy="25391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ctr" anchorCtr="0" compatLnSpc="1">
            <a:spAutoFit/>
          </a:bodyPr>
          <a:lstStyle/>
          <a:p>
            <a:pPr indent="336947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600" b="1" dirty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indent="336947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600" dirty="0">
              <a:solidFill>
                <a:srgbClr val="000000"/>
              </a:solidFill>
              <a:latin typeface="Arial" pitchFamily="34"/>
              <a:ea typeface=""/>
              <a:cs typeface=""/>
            </a:endParaRPr>
          </a:p>
        </p:txBody>
      </p:sp>
      <p:pic>
        <p:nvPicPr>
          <p:cNvPr id="7" name="Afbeelding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516" y="1356603"/>
            <a:ext cx="4974834" cy="30646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Afbeelding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04" y="1352905"/>
            <a:ext cx="2179294" cy="1443280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hthoek 15"/>
          <p:cNvSpPr/>
          <p:nvPr/>
        </p:nvSpPr>
        <p:spPr>
          <a:xfrm>
            <a:off x="9260114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sp>
        <p:nvSpPr>
          <p:cNvPr id="18" name="Rectangle 5"/>
          <p:cNvSpPr/>
          <p:nvPr/>
        </p:nvSpPr>
        <p:spPr>
          <a:xfrm>
            <a:off x="2207419" y="4221088"/>
            <a:ext cx="4893006" cy="438582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68580" tIns="34290" rIns="68580" bIns="34290" anchor="ctr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kern="0" dirty="0" err="1">
                <a:solidFill>
                  <a:schemeClr val="bg1"/>
                </a:solidFill>
                <a:latin typeface="Calibri" pitchFamily="34"/>
                <a:ea typeface="Calibri" pitchFamily="34"/>
                <a:cs typeface="Times New Roman" pitchFamily="18"/>
              </a:rPr>
              <a:t>Fontys</a:t>
            </a:r>
            <a:r>
              <a:rPr lang="en-GB" sz="2400" b="1" kern="0" dirty="0">
                <a:solidFill>
                  <a:schemeClr val="bg1"/>
                </a:solidFill>
                <a:latin typeface="Calibri" pitchFamily="34"/>
                <a:ea typeface="Calibri" pitchFamily="34"/>
                <a:cs typeface="Times New Roman" pitchFamily="18"/>
              </a:rPr>
              <a:t> University of Applied Sciences</a:t>
            </a:r>
            <a:endParaRPr lang="nl-NL" sz="2400" kern="0" dirty="0">
              <a:solidFill>
                <a:schemeClr val="bg1"/>
              </a:solidFill>
              <a:latin typeface="Arial" pitchFamily="34"/>
              <a:ea typeface=""/>
              <a:cs typeface=""/>
            </a:endParaRPr>
          </a:p>
        </p:txBody>
      </p:sp>
      <p:pic>
        <p:nvPicPr>
          <p:cNvPr id="19" name="Afbeelding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932" y="2694152"/>
            <a:ext cx="1278372" cy="1226937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582" y="3258112"/>
            <a:ext cx="797243" cy="659012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Afbeelding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332" y="3255355"/>
            <a:ext cx="734814" cy="666563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Afbeelding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775" y="3260355"/>
            <a:ext cx="498275" cy="674011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Afbeelding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073" y="3078988"/>
            <a:ext cx="499344" cy="847607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Afbeelding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388" y="3277787"/>
            <a:ext cx="715804" cy="1002983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kstvak 13"/>
          <p:cNvSpPr txBox="1"/>
          <p:nvPr/>
        </p:nvSpPr>
        <p:spPr>
          <a:xfrm>
            <a:off x="1576103" y="4631090"/>
            <a:ext cx="6663444" cy="738664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anchor="t" anchorCtr="0" compatLnSpc="1">
            <a:spAutoFit/>
          </a:bodyPr>
          <a:lstStyle/>
          <a:p>
            <a:pPr indent="336947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1" kern="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A dynamic source of</a:t>
            </a:r>
            <a:endParaRPr lang="nl-NL" sz="4800" b="1" dirty="0">
              <a:solidFill>
                <a:schemeClr val="bg1"/>
              </a:solidFill>
              <a:latin typeface="Trebuchet MS" panose="020B0603020202020204" pitchFamily="34" charset="0"/>
              <a:ea typeface=""/>
              <a:cs typeface=""/>
            </a:endParaRPr>
          </a:p>
        </p:txBody>
      </p:sp>
      <p:pic>
        <p:nvPicPr>
          <p:cNvPr id="31" name="Afbeelding 3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04" y="1353468"/>
            <a:ext cx="2179294" cy="1443276"/>
          </a:xfrm>
          <a:prstGeom prst="rect">
            <a:avLst/>
          </a:prstGeom>
        </p:spPr>
      </p:pic>
      <p:sp>
        <p:nvSpPr>
          <p:cNvPr id="26" name="Tekstvak 13"/>
          <p:cNvSpPr txBox="1"/>
          <p:nvPr/>
        </p:nvSpPr>
        <p:spPr>
          <a:xfrm>
            <a:off x="2697498" y="1999064"/>
            <a:ext cx="3816424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algn="ctr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1" kern="0" dirty="0">
                <a:solidFill>
                  <a:srgbClr val="3C2B69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Knowledge</a:t>
            </a:r>
            <a:endParaRPr lang="nl-NL" sz="4800" b="1" dirty="0">
              <a:solidFill>
                <a:srgbClr val="3C2B69"/>
              </a:solidFill>
              <a:latin typeface="Trebuchet MS" panose="020B0603020202020204" pitchFamily="34" charset="0"/>
              <a:ea typeface=""/>
              <a:cs typeface=""/>
            </a:endParaRPr>
          </a:p>
        </p:txBody>
      </p:sp>
      <p:sp>
        <p:nvSpPr>
          <p:cNvPr id="32" name="Tekstvak 13"/>
          <p:cNvSpPr txBox="1"/>
          <p:nvPr/>
        </p:nvSpPr>
        <p:spPr>
          <a:xfrm>
            <a:off x="2697498" y="2618328"/>
            <a:ext cx="3816424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algn="ctr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1" kern="0" dirty="0">
                <a:solidFill>
                  <a:srgbClr val="3C2B69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Development</a:t>
            </a:r>
            <a:endParaRPr lang="nl-NL" sz="4800" b="1" dirty="0">
              <a:solidFill>
                <a:srgbClr val="3C2B69"/>
              </a:solidFill>
              <a:latin typeface="Trebuchet MS" panose="020B0603020202020204" pitchFamily="34" charset="0"/>
              <a:ea typeface=""/>
              <a:cs typeface=""/>
            </a:endParaRPr>
          </a:p>
        </p:txBody>
      </p:sp>
      <p:sp>
        <p:nvSpPr>
          <p:cNvPr id="33" name="Tekstvak 13"/>
          <p:cNvSpPr txBox="1"/>
          <p:nvPr/>
        </p:nvSpPr>
        <p:spPr>
          <a:xfrm>
            <a:off x="2699792" y="3902816"/>
            <a:ext cx="3816424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algn="ctr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1" kern="0" dirty="0">
                <a:solidFill>
                  <a:srgbClr val="3C2B69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Inspiration</a:t>
            </a:r>
            <a:endParaRPr lang="nl-NL" sz="4800" b="1" dirty="0">
              <a:solidFill>
                <a:srgbClr val="3C2B69"/>
              </a:solidFill>
              <a:latin typeface="Trebuchet MS" panose="020B0603020202020204" pitchFamily="34" charset="0"/>
              <a:ea typeface=""/>
              <a:cs typeface=""/>
            </a:endParaRPr>
          </a:p>
        </p:txBody>
      </p:sp>
      <p:sp>
        <p:nvSpPr>
          <p:cNvPr id="34" name="Tekstvak 13"/>
          <p:cNvSpPr txBox="1"/>
          <p:nvPr/>
        </p:nvSpPr>
        <p:spPr>
          <a:xfrm>
            <a:off x="2697498" y="3267726"/>
            <a:ext cx="3816424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algn="ctr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1" kern="0" dirty="0">
                <a:solidFill>
                  <a:srgbClr val="3C2B69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Innovation</a:t>
            </a:r>
            <a:endParaRPr lang="nl-NL" sz="4800" b="1" dirty="0">
              <a:solidFill>
                <a:srgbClr val="3C2B69"/>
              </a:solidFill>
              <a:latin typeface="Trebuchet MS" panose="020B0603020202020204" pitchFamily="34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41517786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7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7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7" presetClass="exit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1.94444E-6 3.33333E-6 L -0.00486 -0.5115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2557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8" presetClass="emph" presetSubtype="0" decel="10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21600000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decel="10000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21600000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5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8" presetClass="emph" presetSubtype="0" decel="100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21600000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4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8" presetClass="emph" presetSubtype="0" decel="10000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600000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5" grpId="0"/>
      <p:bldP spid="25" grpId="1"/>
      <p:bldP spid="26" grpId="0"/>
      <p:bldP spid="26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36512" y="0"/>
            <a:ext cx="9217024" cy="6857999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000" y="0"/>
            <a:ext cx="6840000" cy="684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000" y="0"/>
            <a:ext cx="6840000" cy="6840000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963636" y="6316029"/>
            <a:ext cx="478977" cy="25391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ctr" anchorCtr="0" compatLnSpc="1">
            <a:spAutoFit/>
          </a:bodyPr>
          <a:lstStyle/>
          <a:p>
            <a:pPr indent="336947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600" b="1" dirty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indent="336947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600" dirty="0">
              <a:solidFill>
                <a:srgbClr val="000000"/>
              </a:solidFill>
              <a:latin typeface="Arial" pitchFamily="34"/>
              <a:ea typeface=""/>
              <a:cs typeface="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9260114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</p:spTree>
    <p:extLst>
      <p:ext uri="{BB962C8B-B14F-4D97-AF65-F5344CB8AC3E}">
        <p14:creationId xmlns:p14="http://schemas.microsoft.com/office/powerpoint/2010/main" val="2780852431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864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Rot by="86400000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9289032" cy="6858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114" y="-857160"/>
            <a:ext cx="9474228" cy="7814552"/>
          </a:xfrm>
          <a:prstGeom prst="rect">
            <a:avLst/>
          </a:prstGeom>
          <a:solidFill>
            <a:schemeClr val="bg1">
              <a:alpha val="68000"/>
            </a:schemeClr>
          </a:solidFill>
          <a:effectLst/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975">
            <a:off x="-148846" y="2422939"/>
            <a:ext cx="1875038" cy="2602590"/>
          </a:xfrm>
          <a:prstGeom prst="rect">
            <a:avLst/>
          </a:prstGeom>
        </p:spPr>
      </p:pic>
      <p:pic>
        <p:nvPicPr>
          <p:cNvPr id="35" name="Afbeelding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93023" y="2396766"/>
            <a:ext cx="3896393" cy="2554511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9749">
            <a:off x="-443079" y="2039748"/>
            <a:ext cx="2164289" cy="3243900"/>
          </a:xfrm>
          <a:prstGeom prst="rect">
            <a:avLst/>
          </a:prstGeom>
        </p:spPr>
      </p:pic>
      <p:grpSp>
        <p:nvGrpSpPr>
          <p:cNvPr id="4" name="Groep 3"/>
          <p:cNvGrpSpPr/>
          <p:nvPr/>
        </p:nvGrpSpPr>
        <p:grpSpPr>
          <a:xfrm>
            <a:off x="-118352" y="-213347"/>
            <a:ext cx="4780978" cy="7875162"/>
            <a:chOff x="-4218450" y="-213347"/>
            <a:chExt cx="4780978" cy="7875162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4975"/>
            <a:stretch/>
          </p:blipFill>
          <p:spPr>
            <a:xfrm>
              <a:off x="-4218450" y="-213347"/>
              <a:ext cx="4780978" cy="7875162"/>
            </a:xfrm>
            <a:prstGeom prst="rect">
              <a:avLst/>
            </a:prstGeom>
            <a:effectLst>
              <a:outerShdw blurRad="368300" dist="38100" dir="2700000" sx="103000" sy="103000" algn="tl" rotWithShape="0">
                <a:prstClr val="black">
                  <a:alpha val="61000"/>
                </a:prstClr>
              </a:outerShdw>
            </a:effectLst>
          </p:spPr>
        </p:pic>
        <p:sp>
          <p:nvSpPr>
            <p:cNvPr id="2" name="Rechthoek 1"/>
            <p:cNvSpPr/>
            <p:nvPr/>
          </p:nvSpPr>
          <p:spPr>
            <a:xfrm rot="21103435">
              <a:off x="-2288497" y="4218163"/>
              <a:ext cx="2634229" cy="325988"/>
            </a:xfrm>
            <a:prstGeom prst="rect">
              <a:avLst/>
            </a:prstGeom>
            <a:solidFill>
              <a:srgbClr val="66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9" name="Rechthoek 18"/>
          <p:cNvSpPr/>
          <p:nvPr/>
        </p:nvSpPr>
        <p:spPr>
          <a:xfrm>
            <a:off x="9260114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sp>
        <p:nvSpPr>
          <p:cNvPr id="25" name="Rechthoek 24"/>
          <p:cNvSpPr/>
          <p:nvPr/>
        </p:nvSpPr>
        <p:spPr>
          <a:xfrm>
            <a:off x="2466946" y="8468913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NL" sz="2400" dirty="0"/>
          </a:p>
        </p:txBody>
      </p:sp>
      <p:pic>
        <p:nvPicPr>
          <p:cNvPr id="37" name="Afbeelding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000" y="0"/>
            <a:ext cx="6858000" cy="6858000"/>
          </a:xfrm>
          <a:prstGeom prst="rect">
            <a:avLst/>
          </a:prstGeom>
        </p:spPr>
      </p:pic>
      <p:sp>
        <p:nvSpPr>
          <p:cNvPr id="26" name="Rechthoek 25"/>
          <p:cNvSpPr/>
          <p:nvPr/>
        </p:nvSpPr>
        <p:spPr>
          <a:xfrm>
            <a:off x="4045203" y="7786391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NL" sz="4800" b="1" dirty="0">
              <a:solidFill>
                <a:srgbClr val="663366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 rot="21239914">
            <a:off x="1518279" y="1904688"/>
            <a:ext cx="2155368" cy="238084"/>
          </a:xfrm>
          <a:prstGeom prst="rect">
            <a:avLst/>
          </a:prstGeom>
          <a:solidFill>
            <a:srgbClr val="66326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Rechthoek 38"/>
          <p:cNvSpPr/>
          <p:nvPr/>
        </p:nvSpPr>
        <p:spPr>
          <a:xfrm rot="21239914">
            <a:off x="1612789" y="2103898"/>
            <a:ext cx="2213417" cy="238084"/>
          </a:xfrm>
          <a:prstGeom prst="rect">
            <a:avLst/>
          </a:prstGeom>
          <a:solidFill>
            <a:srgbClr val="66326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Rechthoek 39"/>
          <p:cNvSpPr/>
          <p:nvPr/>
        </p:nvSpPr>
        <p:spPr>
          <a:xfrm rot="21239914">
            <a:off x="1631030" y="2388643"/>
            <a:ext cx="2155368" cy="330263"/>
          </a:xfrm>
          <a:prstGeom prst="rect">
            <a:avLst/>
          </a:prstGeom>
          <a:solidFill>
            <a:srgbClr val="66326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hthoek 40"/>
          <p:cNvSpPr/>
          <p:nvPr/>
        </p:nvSpPr>
        <p:spPr>
          <a:xfrm rot="21239914">
            <a:off x="1694401" y="2793306"/>
            <a:ext cx="2155368" cy="208278"/>
          </a:xfrm>
          <a:prstGeom prst="rect">
            <a:avLst/>
          </a:prstGeom>
          <a:solidFill>
            <a:srgbClr val="66326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hthoek 41"/>
          <p:cNvSpPr/>
          <p:nvPr/>
        </p:nvSpPr>
        <p:spPr>
          <a:xfrm rot="21239914">
            <a:off x="1694402" y="3011837"/>
            <a:ext cx="2155368" cy="208278"/>
          </a:xfrm>
          <a:prstGeom prst="rect">
            <a:avLst/>
          </a:prstGeom>
          <a:solidFill>
            <a:srgbClr val="66326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Rechthoek 42"/>
          <p:cNvSpPr/>
          <p:nvPr/>
        </p:nvSpPr>
        <p:spPr>
          <a:xfrm rot="21239914">
            <a:off x="1706428" y="3248441"/>
            <a:ext cx="2155368" cy="208278"/>
          </a:xfrm>
          <a:prstGeom prst="rect">
            <a:avLst/>
          </a:prstGeom>
          <a:solidFill>
            <a:srgbClr val="66326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Rechthoek 43"/>
          <p:cNvSpPr/>
          <p:nvPr/>
        </p:nvSpPr>
        <p:spPr>
          <a:xfrm rot="21239914">
            <a:off x="1731154" y="3516795"/>
            <a:ext cx="2155368" cy="208278"/>
          </a:xfrm>
          <a:prstGeom prst="rect">
            <a:avLst/>
          </a:prstGeom>
          <a:solidFill>
            <a:srgbClr val="66326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 rot="21214074">
            <a:off x="4042001" y="1000784"/>
            <a:ext cx="48067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36947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44.000 students</a:t>
            </a:r>
            <a:endParaRPr lang="nl-NL" sz="4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Rechthoek 26"/>
          <p:cNvSpPr/>
          <p:nvPr/>
        </p:nvSpPr>
        <p:spPr>
          <a:xfrm rot="21214074">
            <a:off x="3649367" y="1611311"/>
            <a:ext cx="52453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4.400 members of staff</a:t>
            </a:r>
            <a:endParaRPr lang="nl-NL" sz="3600" b="1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Rechthoek 29"/>
          <p:cNvSpPr/>
          <p:nvPr/>
        </p:nvSpPr>
        <p:spPr>
          <a:xfrm rot="21214074">
            <a:off x="4753618" y="2124096"/>
            <a:ext cx="4257897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</a:rPr>
              <a:t>Course programmes covering </a:t>
            </a:r>
          </a:p>
          <a:p>
            <a:pPr>
              <a:lnSpc>
                <a:spcPct val="80000"/>
              </a:lnSpc>
            </a:pP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</a:rPr>
              <a:t>every imaginable field</a:t>
            </a:r>
            <a:endParaRPr lang="nl-NL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1" name="Rechthoek 30"/>
          <p:cNvSpPr/>
          <p:nvPr/>
        </p:nvSpPr>
        <p:spPr>
          <a:xfrm rot="21214074">
            <a:off x="3759211" y="2720541"/>
            <a:ext cx="5299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28 individual institutes</a:t>
            </a:r>
            <a:endParaRPr lang="nl-NL" sz="3600" b="1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2" name="Rechthoek 31"/>
          <p:cNvSpPr/>
          <p:nvPr/>
        </p:nvSpPr>
        <p:spPr>
          <a:xfrm rot="21214074">
            <a:off x="4783236" y="3140985"/>
            <a:ext cx="4222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85 BACHELOR PROGRAMMES</a:t>
            </a:r>
            <a:endParaRPr lang="nl-NL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3" name="Rechthoek 32"/>
          <p:cNvSpPr/>
          <p:nvPr/>
        </p:nvSpPr>
        <p:spPr>
          <a:xfrm rot="21214074">
            <a:off x="4552319" y="3423607"/>
            <a:ext cx="34547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Trebuchet MS" panose="020B0603020202020204" pitchFamily="34" charset="0"/>
              </a:rPr>
              <a:t>40 Masters </a:t>
            </a:r>
            <a:endParaRPr lang="nl-NL" sz="4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8" name="Rechthoek 37"/>
          <p:cNvSpPr/>
          <p:nvPr/>
        </p:nvSpPr>
        <p:spPr>
          <a:xfrm rot="21214074">
            <a:off x="4693560" y="3956372"/>
            <a:ext cx="4439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11 Associate Degree programmes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45" name="Rechthoek 44"/>
          <p:cNvSpPr/>
          <p:nvPr/>
        </p:nvSpPr>
        <p:spPr>
          <a:xfrm rot="21214074">
            <a:off x="5013857" y="4316473"/>
            <a:ext cx="4077591" cy="89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dirty="0">
                <a:solidFill>
                  <a:schemeClr val="bg1"/>
                </a:solidFill>
              </a:rPr>
              <a:t>Additional courses and 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trainee programmes</a:t>
            </a: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46" name="Rechthoek 45"/>
          <p:cNvSpPr/>
          <p:nvPr/>
        </p:nvSpPr>
        <p:spPr>
          <a:xfrm rot="21214074">
            <a:off x="4308245" y="5028294"/>
            <a:ext cx="3754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i="1" dirty="0">
                <a:solidFill>
                  <a:schemeClr val="bg1"/>
                </a:solidFill>
              </a:rPr>
              <a:t>39 LECTORATES</a:t>
            </a:r>
            <a:endParaRPr lang="nl-NL" sz="4400" b="1" i="1" dirty="0">
              <a:solidFill>
                <a:schemeClr val="bg1"/>
              </a:solidFill>
            </a:endParaRPr>
          </a:p>
        </p:txBody>
      </p:sp>
      <p:sp>
        <p:nvSpPr>
          <p:cNvPr id="48" name="Rechthoek 47"/>
          <p:cNvSpPr/>
          <p:nvPr/>
        </p:nvSpPr>
        <p:spPr>
          <a:xfrm rot="21239914">
            <a:off x="1754165" y="3741512"/>
            <a:ext cx="2625510" cy="208278"/>
          </a:xfrm>
          <a:prstGeom prst="rect">
            <a:avLst/>
          </a:prstGeom>
          <a:solidFill>
            <a:srgbClr val="66326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Rechthoek 48"/>
          <p:cNvSpPr/>
          <p:nvPr/>
        </p:nvSpPr>
        <p:spPr>
          <a:xfrm rot="21239914">
            <a:off x="1646322" y="4020177"/>
            <a:ext cx="2625510" cy="208278"/>
          </a:xfrm>
          <a:prstGeom prst="rect">
            <a:avLst/>
          </a:prstGeom>
          <a:solidFill>
            <a:srgbClr val="66326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Rechthoek 49"/>
          <p:cNvSpPr/>
          <p:nvPr/>
        </p:nvSpPr>
        <p:spPr>
          <a:xfrm rot="21239914">
            <a:off x="1798722" y="4236167"/>
            <a:ext cx="2625510" cy="208278"/>
          </a:xfrm>
          <a:prstGeom prst="rect">
            <a:avLst/>
          </a:prstGeom>
          <a:solidFill>
            <a:srgbClr val="66326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903795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8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8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8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8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-0.43021 0.0213 " pathEditMode="relative" rAng="0" ptsTypes="AA">
                                      <p:cBhvr>
                                        <p:cTn id="14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10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600" fill="hold"/>
                                        <p:tgtEl>
                                          <p:spTgt spid="37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11111E-6 -1.85185E-6 L -0.44896 0.09236 " pathEditMode="relative" rAng="0" ptsTypes="AA">
                                      <p:cBhvr>
                                        <p:cTn id="26" dur="1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46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360000">
                                      <p:cBhvr>
                                        <p:cTn id="2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5E-6 -4.44444E-6 L -0.4408 0.06019 " pathEditMode="relative" rAng="0" ptsTypes="AA">
                                      <p:cBhvr>
                                        <p:cTn id="37" dur="1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300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decel="10000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360000">
                                      <p:cBhvr>
                                        <p:cTn id="3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-4.16667E-6 -7.40741E-7 L -0.44826 0.00718 " pathEditMode="relative" rAng="0" ptsTypes="AA">
                                      <p:cBhvr>
                                        <p:cTn id="48" dur="1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13" y="34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grpId="2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360000">
                                      <p:cBhvr>
                                        <p:cTn id="50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94444E-6 0 L -0.44931 -0.0206 " pathEditMode="relative" rAng="0" ptsTypes="AA">
                                      <p:cBhvr>
                                        <p:cTn id="59" dur="1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104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8" presetClass="emph" presetSubtype="0" decel="10000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360000">
                                      <p:cBhvr>
                                        <p:cTn id="61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3.05556E-6 3.33333E-6 L -0.49184 -0.02732 " pathEditMode="relative" rAng="0" ptsTypes="AA">
                                      <p:cBhvr>
                                        <p:cTn id="70" dur="17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1" y="-136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decel="100000" fill="hold" grpId="2" nodeType="withEffect">
                                  <p:stCondLst>
                                    <p:cond delay="5200"/>
                                  </p:stCondLst>
                                  <p:childTnLst>
                                    <p:animRot by="360000">
                                      <p:cBhvr>
                                        <p:cTn id="72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4.44444E-6 -2.22222E-6 L -0.42379 -0.04815 " pathEditMode="relative" rAng="0" ptsTypes="AA">
                                      <p:cBhvr>
                                        <p:cTn id="81" dur="1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98" y="-2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60000">
                                      <p:cBhvr>
                                        <p:cTn id="8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grpId="1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animMotion origin="layout" path="M 3.61111E-6 3.33333E-6 L -0.42153 -0.09074 " pathEditMode="relative" rAng="0" ptsTypes="AA">
                                      <p:cBhvr>
                                        <p:cTn id="92" dur="17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76" y="-453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decel="100000" fill="hold" grpId="2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360000">
                                      <p:cBhvr>
                                        <p:cTn id="94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grpId="1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Motion origin="layout" path="M -5.55556E-7 -2.96296E-6 L -0.43073 -0.07963 " pathEditMode="relative" rAng="0" ptsTypes="AA">
                                      <p:cBhvr>
                                        <p:cTn id="103" dur="175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5" y="-398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8" presetClass="emph" presetSubtype="0" decel="100000" fill="hold" grpId="2" nodeType="withEffect">
                                  <p:stCondLst>
                                    <p:cond delay="8100"/>
                                  </p:stCondLst>
                                  <p:childTnLst>
                                    <p:animRot by="360000">
                                      <p:cBhvr>
                                        <p:cTn id="105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grpId="1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animMotion origin="layout" path="M 1.11111E-6 -3.7037E-7 L -0.43073 -0.07963 " pathEditMode="relative" rAng="0" ptsTypes="AA">
                                      <p:cBhvr>
                                        <p:cTn id="114" dur="175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5" y="-398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8" presetClass="emph" presetSubtype="0" decel="100000" fill="hold" grpId="2" nodeType="withEffect">
                                  <p:stCondLst>
                                    <p:cond delay="9100"/>
                                  </p:stCondLst>
                                  <p:childTnLst>
                                    <p:animRot by="360000">
                                      <p:cBhvr>
                                        <p:cTn id="116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grpId="3" nodeType="withEffect">
                                  <p:stCondLst>
                                    <p:cond delay="14600"/>
                                  </p:stCondLst>
                                  <p:childTnLst>
                                    <p:animMotion origin="layout" path="M -1.11111E-6 -1.85185E-6 L 0.57865 -0.0020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-116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grpId="3" nodeType="withEffect">
                                  <p:stCondLst>
                                    <p:cond delay="14800"/>
                                  </p:stCondLst>
                                  <p:childTnLst>
                                    <p:animMotion origin="layout" path="M 2.5E-6 -4.44444E-6 L 0.62517 -0.0118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0" y="-60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grpId="4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4.16667E-6 -7.40741E-7 L 0.5033 0.0011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46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grpId="4" nodeType="withEffect">
                                  <p:stCondLst>
                                    <p:cond delay="15200"/>
                                  </p:stCondLst>
                                  <p:childTnLst>
                                    <p:animMotion origin="layout" path="M 1.94444E-6 0 L 0.60243 -0.0215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22" y="-1088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grpId="4" nodeType="withEffect">
                                  <p:stCondLst>
                                    <p:cond delay="15400"/>
                                  </p:stCondLst>
                                  <p:childTnLst>
                                    <p:animMotion origin="layout" path="M -3.05556E-6 3.33333E-6 L 0.50191 -0.0097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87" y="-486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grpId="4" nodeType="withEffect">
                                  <p:stCondLst>
                                    <p:cond delay="15200"/>
                                  </p:stCondLst>
                                  <p:childTnLst>
                                    <p:animMotion origin="layout" path="M 4.44444E-6 -2.22222E-6 L 0.54548 -0.01782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-903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grpId="4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61111E-6 3.33333E-6 L 0.52361 0.00625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1" y="301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grpId="4" nodeType="withEffect">
                                  <p:stCondLst>
                                    <p:cond delay="14800"/>
                                  </p:stCondLst>
                                  <p:childTnLst>
                                    <p:animMotion origin="layout" path="M -5.55556E-7 -2.96296E-6 L 0.48472 -0.0004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6" y="-2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4" nodeType="withEffect">
                                  <p:stCondLst>
                                    <p:cond delay="14600"/>
                                  </p:stCondLst>
                                  <p:childTnLst>
                                    <p:animMotion origin="layout" path="M 1.11111E-6 -3.7037E-7 L 0.56389 -0.0143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-71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8" grpId="0"/>
      <p:bldP spid="8" grpId="1"/>
      <p:bldP spid="8" grpId="2"/>
      <p:bldP spid="8" grpId="3"/>
      <p:bldP spid="27" grpId="0"/>
      <p:bldP spid="27" grpId="1"/>
      <p:bldP spid="27" grpId="2"/>
      <p:bldP spid="27" grpId="3"/>
      <p:bldP spid="30" grpId="0"/>
      <p:bldP spid="30" grpId="1"/>
      <p:bldP spid="30" grpId="2"/>
      <p:bldP spid="30" grpId="4"/>
      <p:bldP spid="31" grpId="0"/>
      <p:bldP spid="31" grpId="1"/>
      <p:bldP spid="31" grpId="2"/>
      <p:bldP spid="31" grpId="4"/>
      <p:bldP spid="32" grpId="0"/>
      <p:bldP spid="32" grpId="1"/>
      <p:bldP spid="32" grpId="2"/>
      <p:bldP spid="32" grpId="4"/>
      <p:bldP spid="33" grpId="0"/>
      <p:bldP spid="33" grpId="1"/>
      <p:bldP spid="33" grpId="2"/>
      <p:bldP spid="33" grpId="4"/>
      <p:bldP spid="38" grpId="0"/>
      <p:bldP spid="38" grpId="1"/>
      <p:bldP spid="38" grpId="2"/>
      <p:bldP spid="38" grpId="4"/>
      <p:bldP spid="45" grpId="0"/>
      <p:bldP spid="45" grpId="1"/>
      <p:bldP spid="45" grpId="2"/>
      <p:bldP spid="45" grpId="4"/>
      <p:bldP spid="46" grpId="0"/>
      <p:bldP spid="46" grpId="1"/>
      <p:bldP spid="46" grpId="2"/>
      <p:bldP spid="46" grpId="4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8119" y="773176"/>
            <a:ext cx="9220472" cy="6146981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781" y="0"/>
            <a:ext cx="9679532" cy="6877743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9152696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457239" y="1856750"/>
            <a:ext cx="5195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achieve more </a:t>
            </a:r>
            <a:endParaRPr lang="nl-NL" sz="4000" dirty="0"/>
          </a:p>
        </p:txBody>
      </p:sp>
      <p:sp>
        <p:nvSpPr>
          <p:cNvPr id="17" name="Tekstvak 16"/>
          <p:cNvSpPr txBox="1"/>
          <p:nvPr/>
        </p:nvSpPr>
        <p:spPr>
          <a:xfrm>
            <a:off x="5171696" y="2439421"/>
            <a:ext cx="351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every day</a:t>
            </a:r>
            <a:endParaRPr lang="nl-NL" sz="5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2834665" y="1255385"/>
            <a:ext cx="5195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You want to</a:t>
            </a:r>
            <a:endParaRPr lang="nl-NL" sz="4000" dirty="0"/>
          </a:p>
        </p:txBody>
      </p:sp>
      <p:sp>
        <p:nvSpPr>
          <p:cNvPr id="22" name="Tekstvak 21"/>
          <p:cNvSpPr txBox="1"/>
          <p:nvPr/>
        </p:nvSpPr>
        <p:spPr>
          <a:xfrm rot="16200000">
            <a:off x="3823846" y="3601293"/>
            <a:ext cx="3740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laterally</a:t>
            </a:r>
            <a:endParaRPr lang="nl-NL" sz="5400" dirty="0">
              <a:solidFill>
                <a:schemeClr val="bg1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3880085" y="4299959"/>
            <a:ext cx="4197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663266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bigger</a:t>
            </a:r>
            <a:endParaRPr lang="nl-NL" sz="5400" dirty="0">
              <a:solidFill>
                <a:srgbClr val="663266"/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98823" y="1399718"/>
            <a:ext cx="2831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THINK</a:t>
            </a:r>
            <a:endParaRPr lang="nl-NL" sz="5400" b="1" dirty="0">
              <a:solidFill>
                <a:schemeClr val="bg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39" y="681037"/>
            <a:ext cx="3501389" cy="6281737"/>
          </a:xfrm>
          <a:prstGeom prst="rect">
            <a:avLst/>
          </a:prstGeom>
          <a:effectLst>
            <a:outerShdw blurRad="241300" dist="152400" dir="2700000" algn="tl" rotWithShape="0">
              <a:prstClr val="black">
                <a:alpha val="48000"/>
              </a:prstClr>
            </a:outerShdw>
          </a:effectLst>
        </p:spPr>
      </p:pic>
      <p:sp>
        <p:nvSpPr>
          <p:cNvPr id="25" name="Tekstvak 24"/>
          <p:cNvSpPr txBox="1"/>
          <p:nvPr/>
        </p:nvSpPr>
        <p:spPr>
          <a:xfrm>
            <a:off x="5477494" y="2162209"/>
            <a:ext cx="54696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err="1">
                <a:solidFill>
                  <a:srgbClr val="663266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d</a:t>
            </a:r>
            <a:r>
              <a:rPr lang="en-GB" sz="7200" b="1" dirty="0" err="1">
                <a:solidFill>
                  <a:srgbClr val="FF0000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I</a:t>
            </a:r>
            <a:r>
              <a:rPr lang="en-GB" sz="7200" b="1" dirty="0" err="1">
                <a:solidFill>
                  <a:srgbClr val="663266"/>
                </a:solidFill>
                <a:ea typeface="Calibri" pitchFamily="34"/>
                <a:cs typeface="Times New Roman" pitchFamily="18"/>
              </a:rPr>
              <a:t>f</a:t>
            </a:r>
            <a:r>
              <a:rPr lang="en-GB" sz="7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itchFamily="34"/>
                <a:cs typeface="Times New Roman" pitchFamily="18"/>
              </a:rPr>
              <a:t>f</a:t>
            </a:r>
            <a:r>
              <a:rPr lang="en-GB" sz="7200" b="1" dirty="0" err="1">
                <a:solidFill>
                  <a:srgbClr val="663266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E</a:t>
            </a:r>
            <a:r>
              <a:rPr lang="en-GB" sz="115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r</a:t>
            </a:r>
            <a:r>
              <a:rPr lang="en-GB" sz="9600" b="1" dirty="0" err="1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e</a:t>
            </a:r>
            <a:r>
              <a:rPr lang="en-GB" sz="7200" b="1" dirty="0" err="1">
                <a:solidFill>
                  <a:srgbClr val="663266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N</a:t>
            </a:r>
            <a:r>
              <a:rPr lang="en-GB" sz="8800" b="1" dirty="0" err="1">
                <a:solidFill>
                  <a:srgbClr val="00B0F0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t</a:t>
            </a:r>
            <a:r>
              <a:rPr lang="en-GB" sz="5400" dirty="0">
                <a:solidFill>
                  <a:srgbClr val="663266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 </a:t>
            </a:r>
            <a:endParaRPr lang="nl-NL" sz="5400" dirty="0">
              <a:solidFill>
                <a:srgbClr val="663266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4106890" y="4303548"/>
            <a:ext cx="3746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bigger</a:t>
            </a:r>
            <a:endParaRPr lang="nl-NL" sz="5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4936951" y="1934667"/>
            <a:ext cx="2831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THINK</a:t>
            </a:r>
            <a:endParaRPr lang="nl-NL" sz="5400" b="1" dirty="0">
              <a:solidFill>
                <a:schemeClr val="bg1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5089351" y="2087067"/>
            <a:ext cx="2290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THINK</a:t>
            </a:r>
            <a:endParaRPr lang="nl-NL" sz="5400" b="1" dirty="0">
              <a:solidFill>
                <a:schemeClr val="bg1"/>
              </a:solidFill>
            </a:endParaRPr>
          </a:p>
        </p:txBody>
      </p:sp>
      <p:sp>
        <p:nvSpPr>
          <p:cNvPr id="4" name="Ovaal 3"/>
          <p:cNvSpPr/>
          <p:nvPr/>
        </p:nvSpPr>
        <p:spPr>
          <a:xfrm>
            <a:off x="493564" y="-40338"/>
            <a:ext cx="2871088" cy="2871088"/>
          </a:xfrm>
          <a:prstGeom prst="ellipse">
            <a:avLst/>
          </a:prstGeom>
          <a:noFill/>
          <a:ln>
            <a:gradFill>
              <a:gsLst>
                <a:gs pos="57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al 28"/>
          <p:cNvSpPr/>
          <p:nvPr/>
        </p:nvSpPr>
        <p:spPr>
          <a:xfrm>
            <a:off x="486680" y="-53968"/>
            <a:ext cx="2871088" cy="2871088"/>
          </a:xfrm>
          <a:prstGeom prst="ellipse">
            <a:avLst/>
          </a:prstGeom>
          <a:noFill/>
          <a:ln>
            <a:gradFill>
              <a:gsLst>
                <a:gs pos="57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Ovaal 29"/>
          <p:cNvSpPr/>
          <p:nvPr/>
        </p:nvSpPr>
        <p:spPr>
          <a:xfrm>
            <a:off x="455364" y="-25807"/>
            <a:ext cx="2871088" cy="2871088"/>
          </a:xfrm>
          <a:prstGeom prst="ellipse">
            <a:avLst/>
          </a:prstGeom>
          <a:noFill/>
          <a:ln>
            <a:gradFill>
              <a:gsLst>
                <a:gs pos="57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Ovaal 30"/>
          <p:cNvSpPr/>
          <p:nvPr/>
        </p:nvSpPr>
        <p:spPr>
          <a:xfrm>
            <a:off x="489174" y="-5754"/>
            <a:ext cx="2871088" cy="2871088"/>
          </a:xfrm>
          <a:prstGeom prst="ellipse">
            <a:avLst/>
          </a:prstGeom>
          <a:noFill/>
          <a:ln>
            <a:gradFill>
              <a:gsLst>
                <a:gs pos="57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Ovaal 31"/>
          <p:cNvSpPr/>
          <p:nvPr/>
        </p:nvSpPr>
        <p:spPr>
          <a:xfrm>
            <a:off x="468392" y="-26536"/>
            <a:ext cx="2871088" cy="2871088"/>
          </a:xfrm>
          <a:prstGeom prst="ellipse">
            <a:avLst/>
          </a:prstGeom>
          <a:noFill/>
          <a:ln>
            <a:gradFill>
              <a:gsLst>
                <a:gs pos="57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/>
          <p:cNvSpPr/>
          <p:nvPr/>
        </p:nvSpPr>
        <p:spPr>
          <a:xfrm>
            <a:off x="620792" y="125864"/>
            <a:ext cx="2871088" cy="2871088"/>
          </a:xfrm>
          <a:prstGeom prst="ellipse">
            <a:avLst/>
          </a:prstGeom>
          <a:noFill/>
          <a:ln>
            <a:gradFill>
              <a:gsLst>
                <a:gs pos="38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3874873"/>
      </p:ext>
    </p:extLst>
  </p:cSld>
  <p:clrMapOvr>
    <a:masterClrMapping/>
  </p:clrMapOvr>
  <p:transition advClick="0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31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31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xit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2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31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2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decel="10000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31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2" nodeType="withEffect">
                                      <p:stCondLst>
                                        <p:cond delay="6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decel="100000" fill="hold" grpId="0" nodeType="withEffect">
                                      <p:stCondLst>
                                        <p:cond delay="58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31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8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grpId="0" nodeType="withEffect" p14:presetBounceEnd="2888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889">
                                          <p:cBhvr additive="base">
                                            <p:cTn id="44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889">
                                          <p:cBhvr additive="base">
                                            <p:cTn id="45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grpId="0" nodeType="withEffect" p14:presetBounceEnd="28889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889">
                                          <p:cBhvr additive="base">
                                            <p:cTn id="48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889">
                                          <p:cBhvr additive="base">
                                            <p:cTn id="49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28889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889">
                                          <p:cBhvr additive="base">
                                            <p:cTn id="52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889">
                                          <p:cBhvr additive="base">
                                            <p:cTn id="53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Motion origin="layout" path="M 4.16667E-6 3.7037E-7 L 0.3026 0.00509 " pathEditMode="relative" rAng="0" ptsTypes="AA">
                                          <p:cBhvr>
                                            <p:cTn id="61" dur="7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22" y="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xit" presetSubtype="0" accel="100000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25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0" presetClass="exit" presetSubtype="0" accel="100000" fill="hold" grpId="1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50" presetClass="exit" presetSubtype="0" accel="10000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8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45" presetClass="entr" presetSubtype="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8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8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8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decel="100000" fill="hold" grpId="2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0.02344 -0.00649 L 0.49583 0.07801 " pathEditMode="relative" rAng="0" ptsTypes="AA">
                                          <p:cBhvr>
                                            <p:cTn id="86" dur="18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611" y="4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grpId="3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5" presetClass="entr" presetSubtype="0" fill="hold" grpId="0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grpId="1" nodeType="with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2" nodeType="with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decel="10000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31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grpId="1" nodeType="withEffect">
                                      <p:stCondLst>
                                        <p:cond delay="10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5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iterate type="lt">
                                        <p:tmPct val="14141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11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7" dur="1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47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77778E-7 4.07407E-6 L -0.32292 0.00324 " pathEditMode="relative" rAng="0" ptsTypes="AA">
                                          <p:cBhvr>
                                            <p:cTn id="110" dur="2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146" y="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2" decel="100000" fill="hold" grpId="1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8" presetClass="emph" presetSubtype="0" decel="100000" fill="hold" grpId="0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1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83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" presetClass="exit" presetSubtype="0" fill="hold" grpId="0" nodeType="withEffect">
                                      <p:stCondLst>
                                        <p:cond delay="83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" presetClass="entr" presetSubtype="0" fill="hold" grpId="1" nodeType="withEffect">
                                      <p:stCondLst>
                                        <p:cond delay="8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45" presetClass="entr" presetSubtype="0" fill="hold" grpId="0" nodeType="withEffect">
                                      <p:stCondLst>
                                        <p:cond delay="83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7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6" presetClass="emph" presetSubtype="0" fill="hold" grpId="0" nodeType="withEffect">
                                      <p:stCondLst>
                                        <p:cond delay="8300"/>
                                      </p:stCondLst>
                                      <p:childTnLst>
                                        <p:animScale>
                                          <p:cBhvr>
                                            <p:cTn id="132" dur="23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3" presetID="1" presetClass="exit" presetSubtype="0" fill="hold" grpId="0" nodeType="withEffect">
                                      <p:stCondLst>
                                        <p:cond delay="101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5" grpId="0" bldLvl="5"/>
          <p:bldP spid="5" grpId="1"/>
          <p:bldP spid="17" grpId="0" bldLvl="5"/>
          <p:bldP spid="17" grpId="1"/>
          <p:bldP spid="18" grpId="0" bldLvl="5"/>
          <p:bldP spid="18" grpId="1"/>
          <p:bldP spid="22" grpId="0"/>
          <p:bldP spid="22" grpId="1"/>
          <p:bldP spid="23" grpId="0" build="allAtOnce"/>
          <p:bldP spid="24" grpId="0"/>
          <p:bldP spid="24" grpId="1"/>
          <p:bldP spid="24" grpId="2"/>
          <p:bldP spid="24" grpId="3"/>
          <p:bldP spid="25" grpId="0"/>
          <p:bldP spid="25" grpId="1"/>
          <p:bldP spid="26" grpId="0"/>
          <p:bldP spid="26" grpId="1"/>
          <p:bldP spid="27" grpId="0"/>
          <p:bldP spid="27" grpId="1"/>
          <p:bldP spid="28" grpId="0"/>
          <p:bldP spid="4" grpId="0" animBg="1"/>
          <p:bldP spid="4" grpId="1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  <p:bldP spid="33" grpId="0" animBg="1"/>
          <p:bldP spid="33" grpId="1" animBg="1"/>
          <p:bldP spid="33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31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31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xit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2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31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2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decel="10000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31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2" nodeType="withEffect">
                                      <p:stCondLst>
                                        <p:cond delay="6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decel="100000" fill="hold" grpId="0" nodeType="withEffect">
                                      <p:stCondLst>
                                        <p:cond delay="58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31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8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Motion origin="layout" path="M 4.16667E-6 3.7037E-7 L 0.3026 0.00509 " pathEditMode="relative" rAng="0" ptsTypes="AA">
                                          <p:cBhvr>
                                            <p:cTn id="61" dur="7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122" y="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xit" presetSubtype="0" accel="100000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25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0" presetClass="exit" presetSubtype="0" accel="100000" fill="hold" grpId="1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50" presetClass="exit" presetSubtype="0" accel="10000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8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45" presetClass="entr" presetSubtype="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8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8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8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decel="100000" fill="hold" grpId="2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0.02344 -0.00649 L 0.49583 0.07801 " pathEditMode="relative" rAng="0" ptsTypes="AA">
                                          <p:cBhvr>
                                            <p:cTn id="86" dur="18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611" y="4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grpId="3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5" presetClass="entr" presetSubtype="0" fill="hold" grpId="0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grpId="1" nodeType="with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2" nodeType="with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decel="10000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31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grpId="1" nodeType="withEffect">
                                      <p:stCondLst>
                                        <p:cond delay="10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5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iterate type="lt">
                                        <p:tmPct val="14141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11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7" dur="1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47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77778E-7 4.07407E-6 L -0.32292 0.00324 " pathEditMode="relative" rAng="0" ptsTypes="AA">
                                          <p:cBhvr>
                                            <p:cTn id="110" dur="2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146" y="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2" decel="100000" fill="hold" grpId="1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8" presetClass="emph" presetSubtype="0" decel="100000" fill="hold" grpId="0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1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83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" presetClass="exit" presetSubtype="0" fill="hold" grpId="0" nodeType="withEffect">
                                      <p:stCondLst>
                                        <p:cond delay="83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" presetClass="entr" presetSubtype="0" fill="hold" grpId="1" nodeType="withEffect">
                                      <p:stCondLst>
                                        <p:cond delay="8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45" presetClass="entr" presetSubtype="0" fill="hold" grpId="0" nodeType="withEffect">
                                      <p:stCondLst>
                                        <p:cond delay="83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7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6" presetClass="emph" presetSubtype="0" fill="hold" grpId="0" nodeType="withEffect">
                                      <p:stCondLst>
                                        <p:cond delay="8300"/>
                                      </p:stCondLst>
                                      <p:childTnLst>
                                        <p:animScale>
                                          <p:cBhvr>
                                            <p:cTn id="132" dur="23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3" presetID="1" presetClass="exit" presetSubtype="0" fill="hold" grpId="0" nodeType="withEffect">
                                      <p:stCondLst>
                                        <p:cond delay="101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5" grpId="0" bldLvl="5"/>
          <p:bldP spid="5" grpId="1"/>
          <p:bldP spid="17" grpId="0" bldLvl="5"/>
          <p:bldP spid="17" grpId="1"/>
          <p:bldP spid="18" grpId="0" bldLvl="5"/>
          <p:bldP spid="18" grpId="1"/>
          <p:bldP spid="22" grpId="0"/>
          <p:bldP spid="22" grpId="1"/>
          <p:bldP spid="23" grpId="0" build="allAtOnce"/>
          <p:bldP spid="24" grpId="0"/>
          <p:bldP spid="24" grpId="1"/>
          <p:bldP spid="24" grpId="2"/>
          <p:bldP spid="24" grpId="3"/>
          <p:bldP spid="25" grpId="0"/>
          <p:bldP spid="25" grpId="1"/>
          <p:bldP spid="26" grpId="0"/>
          <p:bldP spid="26" grpId="1"/>
          <p:bldP spid="27" grpId="0"/>
          <p:bldP spid="27" grpId="1"/>
          <p:bldP spid="28" grpId="0"/>
          <p:bldP spid="4" grpId="0" animBg="1"/>
          <p:bldP spid="4" grpId="1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  <p:bldP spid="33" grpId="0" animBg="1"/>
          <p:bldP spid="33" grpId="1" animBg="1"/>
          <p:bldP spid="33" grpId="2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-160000" y="-54577"/>
            <a:ext cx="10889278" cy="7005080"/>
          </a:xfrm>
          <a:prstGeom prst="rect">
            <a:avLst/>
          </a:prstGeom>
          <a:gradFill>
            <a:gsLst>
              <a:gs pos="100000">
                <a:srgbClr val="CD9BCD"/>
              </a:gs>
              <a:gs pos="0">
                <a:srgbClr val="66336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8264" y="766544"/>
            <a:ext cx="9275940" cy="6183959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8452" y="766544"/>
            <a:ext cx="9220472" cy="6146981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781" y="0"/>
            <a:ext cx="9707809" cy="687960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9152696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3829769" y="2186628"/>
            <a:ext cx="50122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36947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Explore, pioneer</a:t>
            </a:r>
            <a:endParaRPr lang="nl-NL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3557168" y="2876474"/>
            <a:ext cx="69935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36947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Exploit the full potential</a:t>
            </a:r>
            <a:endParaRPr lang="nl-NL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3281942" y="3531891"/>
            <a:ext cx="69935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36947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Extract the maximum </a:t>
            </a:r>
            <a:endParaRPr lang="nl-NL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Ovaal 15"/>
          <p:cNvSpPr/>
          <p:nvPr/>
        </p:nvSpPr>
        <p:spPr>
          <a:xfrm>
            <a:off x="620792" y="125864"/>
            <a:ext cx="2871088" cy="2871088"/>
          </a:xfrm>
          <a:prstGeom prst="ellipse">
            <a:avLst/>
          </a:prstGeom>
          <a:noFill/>
          <a:ln w="38100">
            <a:gradFill>
              <a:gsLst>
                <a:gs pos="38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al 20"/>
          <p:cNvSpPr/>
          <p:nvPr/>
        </p:nvSpPr>
        <p:spPr>
          <a:xfrm>
            <a:off x="447044" y="-69856"/>
            <a:ext cx="3238066" cy="3238066"/>
          </a:xfrm>
          <a:prstGeom prst="ellipse">
            <a:avLst/>
          </a:prstGeom>
          <a:noFill/>
          <a:ln w="38100">
            <a:gradFill>
              <a:gsLst>
                <a:gs pos="38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" name="Rechte verbindingslijn 6"/>
          <p:cNvCxnSpPr/>
          <p:nvPr/>
        </p:nvCxnSpPr>
        <p:spPr>
          <a:xfrm>
            <a:off x="3390917" y="2060848"/>
            <a:ext cx="616924" cy="288032"/>
          </a:xfrm>
          <a:prstGeom prst="line">
            <a:avLst/>
          </a:prstGeom>
          <a:ln w="38100">
            <a:solidFill>
              <a:srgbClr val="B56B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>
            <a:off x="3292644" y="2609589"/>
            <a:ext cx="529048" cy="451583"/>
          </a:xfrm>
          <a:prstGeom prst="line">
            <a:avLst/>
          </a:prstGeom>
          <a:ln w="38100">
            <a:solidFill>
              <a:srgbClr val="B8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al 24"/>
          <p:cNvSpPr/>
          <p:nvPr/>
        </p:nvSpPr>
        <p:spPr>
          <a:xfrm>
            <a:off x="222272" y="-269608"/>
            <a:ext cx="3668128" cy="3668128"/>
          </a:xfrm>
          <a:prstGeom prst="ellipse">
            <a:avLst/>
          </a:prstGeom>
          <a:noFill/>
          <a:ln w="38100">
            <a:gradFill>
              <a:gsLst>
                <a:gs pos="38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6" name="Rechte verbindingslijn 25"/>
          <p:cNvCxnSpPr/>
          <p:nvPr/>
        </p:nvCxnSpPr>
        <p:spPr>
          <a:xfrm>
            <a:off x="3093945" y="3057574"/>
            <a:ext cx="427648" cy="635478"/>
          </a:xfrm>
          <a:prstGeom prst="line">
            <a:avLst/>
          </a:prstGeom>
          <a:ln w="38100">
            <a:solidFill>
              <a:srgbClr val="B8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57203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iterate type="lt">
                                    <p:tmPct val="15714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0" dur="1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1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14219 -0.0013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-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27" grpId="0"/>
      <p:bldP spid="28" grpId="0"/>
      <p:bldP spid="16" grpId="2" animBg="1"/>
      <p:bldP spid="16" grpId="3" animBg="1"/>
      <p:bldP spid="21" grpId="0" animBg="1"/>
      <p:bldP spid="21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6721" y="764152"/>
            <a:ext cx="11351803" cy="6147381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2718" y="747493"/>
            <a:ext cx="9275940" cy="6183959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781" y="0"/>
            <a:ext cx="9707809" cy="687960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9152696" y="-769257"/>
            <a:ext cx="1122765" cy="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volgende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4028605" y="2609697"/>
            <a:ext cx="3562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Fontys</a:t>
            </a:r>
            <a:r>
              <a:rPr lang="en-GB" sz="2000" b="1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 provides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support and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challenges</a:t>
            </a:r>
            <a:endParaRPr lang="nl-NL" sz="2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989872" y="2984846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To staff</a:t>
            </a:r>
            <a:endParaRPr lang="nl-NL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270494" y="5158933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To relevant </a:t>
            </a:r>
          </a:p>
          <a:p>
            <a:pPr algn="ctr"/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stakeholders</a:t>
            </a:r>
            <a:endParaRPr lang="nl-NL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1" name="Ovaal 20"/>
          <p:cNvSpPr/>
          <p:nvPr/>
        </p:nvSpPr>
        <p:spPr>
          <a:xfrm>
            <a:off x="395536" y="-315032"/>
            <a:ext cx="3341608" cy="3341608"/>
          </a:xfrm>
          <a:prstGeom prst="ellipse">
            <a:avLst/>
          </a:prstGeom>
          <a:noFill/>
          <a:ln w="38100">
            <a:gradFill>
              <a:gsLst>
                <a:gs pos="38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al 25"/>
          <p:cNvSpPr/>
          <p:nvPr/>
        </p:nvSpPr>
        <p:spPr>
          <a:xfrm>
            <a:off x="4259436" y="1435891"/>
            <a:ext cx="3340800" cy="3340800"/>
          </a:xfrm>
          <a:prstGeom prst="ellipse">
            <a:avLst/>
          </a:prstGeom>
          <a:noFill/>
          <a:ln w="38100">
            <a:gradFill>
              <a:gsLst>
                <a:gs pos="38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al 26"/>
          <p:cNvSpPr/>
          <p:nvPr/>
        </p:nvSpPr>
        <p:spPr>
          <a:xfrm>
            <a:off x="4259436" y="1435891"/>
            <a:ext cx="3340800" cy="3340800"/>
          </a:xfrm>
          <a:prstGeom prst="ellipse">
            <a:avLst/>
          </a:prstGeom>
          <a:noFill/>
          <a:ln w="69850">
            <a:gradFill>
              <a:gsLst>
                <a:gs pos="0">
                  <a:srgbClr val="B56BB5"/>
                </a:gs>
                <a:gs pos="100000">
                  <a:srgbClr val="B56BB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5147188" y="650312"/>
            <a:ext cx="115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To students</a:t>
            </a:r>
            <a:endParaRPr lang="nl-NL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160" y="1096308"/>
            <a:ext cx="960853" cy="625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218" y="2522520"/>
            <a:ext cx="1206480" cy="1206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428" y="4466736"/>
            <a:ext cx="636458" cy="702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774" y="2882560"/>
            <a:ext cx="730378" cy="637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kstvak 13"/>
          <p:cNvSpPr txBox="1"/>
          <p:nvPr/>
        </p:nvSpPr>
        <p:spPr>
          <a:xfrm>
            <a:off x="2580449" y="2628594"/>
            <a:ext cx="163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And to </a:t>
            </a:r>
          </a:p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partners </a:t>
            </a:r>
          </a:p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on a global </a:t>
            </a:r>
          </a:p>
          <a:p>
            <a:r>
              <a:rPr lang="en-GB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itchFamily="34"/>
                <a:cs typeface="Times New Roman" pitchFamily="18"/>
              </a:rPr>
              <a:t>scale</a:t>
            </a:r>
            <a:endParaRPr lang="nl-NL" i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4350417" y="2609344"/>
            <a:ext cx="31588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>
                <a:solidFill>
                  <a:schemeClr val="bg1"/>
                </a:solidFill>
                <a:latin typeface="Trebuchet MS" panose="020B0603020202020204" pitchFamily="34" charset="0"/>
                <a:ea typeface="Calibri" pitchFamily="34"/>
                <a:cs typeface="Times New Roman" pitchFamily="18"/>
              </a:defRPr>
            </a:lvl1pPr>
          </a:lstStyle>
          <a:p>
            <a:r>
              <a:rPr lang="en-GB" sz="2000" b="1" dirty="0"/>
              <a:t>Get the best out of you</a:t>
            </a:r>
            <a:endParaRPr lang="nl-NL" sz="2000" b="1" dirty="0"/>
          </a:p>
          <a:p>
            <a:r>
              <a:rPr lang="en-GB" sz="2000" b="1" dirty="0"/>
              <a:t>Add value</a:t>
            </a:r>
            <a:endParaRPr lang="nl-NL" sz="2000" b="1" dirty="0"/>
          </a:p>
          <a:p>
            <a:r>
              <a:rPr lang="en-GB" sz="2000" b="1" dirty="0"/>
              <a:t>Take a broader view</a:t>
            </a:r>
            <a:endParaRPr lang="nl-NL" sz="2000" b="1" dirty="0"/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94846350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0.42205 0.25185 " pathEditMode="relative" rAng="0" ptsTypes="AA">
                                      <p:cBhvr>
                                        <p:cTn id="11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125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43200000">
                                      <p:cBhvr>
                                        <p:cTn id="19" dur="2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5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14236 0.00232 " pathEditMode="relative" rAng="0" ptsTypes="AA">
                                      <p:cBhvr>
                                        <p:cTn id="64" dur="10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11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7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2" grpId="2"/>
      <p:bldP spid="7" grpId="0"/>
      <p:bldP spid="8" grpId="0"/>
      <p:bldP spid="21" grpId="0" animBg="1"/>
      <p:bldP spid="21" grpId="1" animBg="1"/>
      <p:bldP spid="21" grpId="2" animBg="1"/>
      <p:bldP spid="21" grpId="3" animBg="1"/>
      <p:bldP spid="26" grpId="0" animBg="1"/>
      <p:bldP spid="26" grpId="1" animBg="1"/>
      <p:bldP spid="26" grpId="2" animBg="1"/>
      <p:bldP spid="27" grpId="0" animBg="1"/>
      <p:bldP spid="5" grpId="0"/>
      <p:bldP spid="14" grpId="0"/>
      <p:bldP spid="18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Fontys Frutiger"/>
        <a:ea typeface="ＭＳ Ｐゴシック"/>
        <a:cs typeface=""/>
      </a:majorFont>
      <a:minorFont>
        <a:latin typeface="Fontys Frutiger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FFD3BFBBB35A4A899FEEC758E734CE" ma:contentTypeVersion="0" ma:contentTypeDescription="Create a new document." ma:contentTypeScope="" ma:versionID="61e431dd1ddb7c68d1584b1c023ad25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7561A1-ECB6-44C2-A19A-7946D323E2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EDF4BEC-7807-4EAD-81DE-F1B58385E000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A5E5F28-5722-47F0-9557-997EABAE14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441</Words>
  <Application>Microsoft Macintosh PowerPoint</Application>
  <PresentationFormat>Diavoorstelling (4:3)</PresentationFormat>
  <Paragraphs>192</Paragraphs>
  <Slides>20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Fontys Frutiger</vt:lpstr>
      <vt:lpstr>Times New Roman</vt:lpstr>
      <vt:lpstr>Trebuchet MS</vt:lpstr>
      <vt:lpstr>Kantoorthema</vt:lpstr>
      <vt:lpstr>Blank Presentation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Swiggers,Eric E.L.H.M.</cp:lastModifiedBy>
  <cp:revision>322</cp:revision>
  <dcterms:created xsi:type="dcterms:W3CDTF">2013-11-29T09:58:11Z</dcterms:created>
  <dcterms:modified xsi:type="dcterms:W3CDTF">2019-06-27T06:59:36Z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0x0101007AFFD3BFBBB35A4A899FEEC758E734CE</vt:lpwstr>
  </property>
  <property fmtid="{D5CDD505-2E9C-101B-9397-08002B2CF9AE}" pid="3" name="Brontype">
    <vt:lpwstr>Marketing en communicatie</vt:lpwstr>
  </property>
</Properties>
</file>